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301" r:id="rId3"/>
    <p:sldId id="300" r:id="rId4"/>
    <p:sldId id="312" r:id="rId5"/>
    <p:sldId id="2956" r:id="rId6"/>
    <p:sldId id="313" r:id="rId7"/>
    <p:sldId id="302" r:id="rId8"/>
    <p:sldId id="2947" r:id="rId9"/>
    <p:sldId id="2957" r:id="rId10"/>
    <p:sldId id="2958" r:id="rId11"/>
    <p:sldId id="2959" r:id="rId12"/>
    <p:sldId id="2960" r:id="rId13"/>
    <p:sldId id="2961" r:id="rId14"/>
    <p:sldId id="2962" r:id="rId15"/>
    <p:sldId id="279" r:id="rId16"/>
  </p:sldIdLst>
  <p:sldSz cx="12166600" cy="6858000"/>
  <p:notesSz cx="121666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68" d="100"/>
          <a:sy n="68" d="100"/>
        </p:scale>
        <p:origin x="79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72088"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891338" y="0"/>
            <a:ext cx="5272087" cy="344488"/>
          </a:xfrm>
          <a:prstGeom prst="rect">
            <a:avLst/>
          </a:prstGeom>
        </p:spPr>
        <p:txBody>
          <a:bodyPr vert="horz" lIns="91440" tIns="45720" rIns="91440" bIns="45720" rtlCol="0"/>
          <a:lstStyle>
            <a:lvl1pPr algn="r">
              <a:defRPr sz="1200"/>
            </a:lvl1pPr>
          </a:lstStyle>
          <a:p>
            <a:fld id="{7800417B-EC00-6A40-AAC6-5B46C2CEFA8E}" type="datetimeFigureOut">
              <a:rPr lang="en-GB" smtClean="0"/>
              <a:t>23/01/2023</a:t>
            </a:fld>
            <a:endParaRPr lang="en-GB"/>
          </a:p>
        </p:txBody>
      </p:sp>
      <p:sp>
        <p:nvSpPr>
          <p:cNvPr id="4" name="Slide Image Placeholder 3"/>
          <p:cNvSpPr>
            <a:spLocks noGrp="1" noRot="1" noChangeAspect="1"/>
          </p:cNvSpPr>
          <p:nvPr>
            <p:ph type="sldImg" idx="2"/>
          </p:nvPr>
        </p:nvSpPr>
        <p:spPr>
          <a:xfrm>
            <a:off x="4030663" y="857250"/>
            <a:ext cx="41052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6025" y="3300413"/>
            <a:ext cx="973455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5272088"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891338" y="6513513"/>
            <a:ext cx="5272087" cy="344487"/>
          </a:xfrm>
          <a:prstGeom prst="rect">
            <a:avLst/>
          </a:prstGeom>
        </p:spPr>
        <p:txBody>
          <a:bodyPr vert="horz" lIns="91440" tIns="45720" rIns="91440" bIns="45720" rtlCol="0" anchor="b"/>
          <a:lstStyle>
            <a:lvl1pPr algn="r">
              <a:defRPr sz="1200"/>
            </a:lvl1pPr>
          </a:lstStyle>
          <a:p>
            <a:fld id="{F168C430-1BBC-5043-A90C-94616CE2AF8D}" type="slidenum">
              <a:rPr lang="en-GB" smtClean="0"/>
              <a:t>‹#›</a:t>
            </a:fld>
            <a:endParaRPr lang="en-GB"/>
          </a:p>
        </p:txBody>
      </p:sp>
    </p:spTree>
    <p:extLst>
      <p:ext uri="{BB962C8B-B14F-4D97-AF65-F5344CB8AC3E}">
        <p14:creationId xmlns:p14="http://schemas.microsoft.com/office/powerpoint/2010/main" val="304378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168C430-1BBC-5043-A90C-94616CE2AF8D}" type="slidenum">
              <a:rPr lang="en-GB" smtClean="0"/>
              <a:t>3</a:t>
            </a:fld>
            <a:endParaRPr lang="en-GB"/>
          </a:p>
        </p:txBody>
      </p:sp>
    </p:spTree>
    <p:extLst>
      <p:ext uri="{BB962C8B-B14F-4D97-AF65-F5344CB8AC3E}">
        <p14:creationId xmlns:p14="http://schemas.microsoft.com/office/powerpoint/2010/main" val="329459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168C430-1BBC-5043-A90C-94616CE2AF8D}" type="slidenum">
              <a:rPr lang="en-GB" smtClean="0"/>
              <a:t>5</a:t>
            </a:fld>
            <a:endParaRPr lang="en-GB"/>
          </a:p>
        </p:txBody>
      </p:sp>
    </p:spTree>
    <p:extLst>
      <p:ext uri="{BB962C8B-B14F-4D97-AF65-F5344CB8AC3E}">
        <p14:creationId xmlns:p14="http://schemas.microsoft.com/office/powerpoint/2010/main" val="117140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168C430-1BBC-5043-A90C-94616CE2AF8D}" type="slidenum">
              <a:rPr lang="en-GB" smtClean="0"/>
              <a:t>10</a:t>
            </a:fld>
            <a:endParaRPr lang="en-GB"/>
          </a:p>
        </p:txBody>
      </p:sp>
    </p:spTree>
    <p:extLst>
      <p:ext uri="{BB962C8B-B14F-4D97-AF65-F5344CB8AC3E}">
        <p14:creationId xmlns:p14="http://schemas.microsoft.com/office/powerpoint/2010/main" val="168582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2971" y="2125980"/>
            <a:ext cx="1034700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5942" y="3840480"/>
            <a:ext cx="852106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46528" y="624845"/>
            <a:ext cx="11544299" cy="369332"/>
          </a:xfrm>
          <a:prstGeom prst="rect">
            <a:avLst/>
          </a:prstGeom>
        </p:spPr>
        <p:txBody>
          <a:bodyPr lIns="0" tIns="0" rIns="0" bIns="0"/>
          <a:lstStyle>
            <a:lvl1pPr>
              <a:defRPr sz="2400" b="1" i="0">
                <a:solidFill>
                  <a:schemeClr val="bg1"/>
                </a:solidFill>
                <a:latin typeface="Open Sans"/>
                <a:cs typeface="Open Sans"/>
              </a:defRPr>
            </a:lvl1pPr>
          </a:lstStyle>
          <a:p>
            <a:endParaRPr dirty="0"/>
          </a:p>
        </p:txBody>
      </p:sp>
      <p:sp>
        <p:nvSpPr>
          <p:cNvPr id="3" name="Holder 3"/>
          <p:cNvSpPr>
            <a:spLocks noGrp="1"/>
          </p:cNvSpPr>
          <p:nvPr>
            <p:ph type="body" idx="1"/>
          </p:nvPr>
        </p:nvSpPr>
        <p:spPr>
          <a:xfrm>
            <a:off x="450850" y="1781549"/>
            <a:ext cx="11273155" cy="4664075"/>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46528" y="624845"/>
            <a:ext cx="11544299" cy="307777"/>
          </a:xfrm>
          <a:prstGeom prst="rect">
            <a:avLst/>
          </a:prstGeom>
        </p:spPr>
        <p:txBody>
          <a:bodyPr lIns="0" tIns="0" rIns="0" bIns="0"/>
          <a:lstStyle>
            <a:lvl1pPr>
              <a:defRPr sz="2000" b="1" i="0">
                <a:solidFill>
                  <a:schemeClr val="bg1"/>
                </a:solidFill>
                <a:latin typeface="Open Sans"/>
                <a:cs typeface="Open Sans"/>
              </a:defRPr>
            </a:lvl1pPr>
          </a:lstStyle>
          <a:p>
            <a:endParaRPr/>
          </a:p>
        </p:txBody>
      </p:sp>
      <p:sp>
        <p:nvSpPr>
          <p:cNvPr id="3" name="Holder 3"/>
          <p:cNvSpPr>
            <a:spLocks noGrp="1"/>
          </p:cNvSpPr>
          <p:nvPr>
            <p:ph sz="half" idx="2"/>
          </p:nvPr>
        </p:nvSpPr>
        <p:spPr>
          <a:xfrm>
            <a:off x="608647" y="1577340"/>
            <a:ext cx="5295233"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69069" y="1577340"/>
            <a:ext cx="5295233"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7" name="Holder 7"/>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4CC4EC07-EAB1-B94B-B99C-8AC2E793C865}"/>
              </a:ext>
            </a:extLst>
          </p:cNvPr>
          <p:cNvPicPr/>
          <p:nvPr/>
        </p:nvPicPr>
        <p:blipFill>
          <a:blip r:embed="rId2" cstate="print"/>
          <a:stretch>
            <a:fillRect/>
          </a:stretch>
        </p:blipFill>
        <p:spPr>
          <a:xfrm>
            <a:off x="-1396" y="-11050"/>
            <a:ext cx="12167996" cy="6869050"/>
          </a:xfrm>
          <a:prstGeom prst="rect">
            <a:avLst/>
          </a:prstGeom>
        </p:spPr>
      </p:pic>
      <p:pic>
        <p:nvPicPr>
          <p:cNvPr id="4" name="object 4">
            <a:extLst>
              <a:ext uri="{FF2B5EF4-FFF2-40B4-BE49-F238E27FC236}">
                <a16:creationId xmlns:a16="http://schemas.microsoft.com/office/drawing/2014/main" id="{FD4DA345-0BFB-2E4A-A606-8405234B2A28}"/>
              </a:ext>
            </a:extLst>
          </p:cNvPr>
          <p:cNvPicPr/>
          <p:nvPr/>
        </p:nvPicPr>
        <p:blipFill>
          <a:blip r:embed="rId3" cstate="print"/>
          <a:stretch>
            <a:fillRect/>
          </a:stretch>
        </p:blipFill>
        <p:spPr>
          <a:xfrm>
            <a:off x="368300" y="303260"/>
            <a:ext cx="11544300" cy="61737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4" name="Holder 4"/>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9C468-F11B-0E25-7A6E-46AAB74C5775}"/>
              </a:ext>
            </a:extLst>
          </p:cNvPr>
          <p:cNvSpPr>
            <a:spLocks noGrp="1"/>
          </p:cNvSpPr>
          <p:nvPr>
            <p:ph type="dt" sz="half" idx="10"/>
          </p:nvPr>
        </p:nvSpPr>
        <p:spPr/>
        <p:txBody>
          <a:bodyPr/>
          <a:lstStyle/>
          <a:p>
            <a:fld id="{84645C92-6A8B-4E09-9BFD-7C1E5D2C8288}" type="datetimeFigureOut">
              <a:rPr lang="en-ZA" smtClean="0"/>
              <a:t>2023/01/23</a:t>
            </a:fld>
            <a:endParaRPr lang="en-ZA"/>
          </a:p>
        </p:txBody>
      </p:sp>
      <p:sp>
        <p:nvSpPr>
          <p:cNvPr id="3" name="Footer Placeholder 2">
            <a:extLst>
              <a:ext uri="{FF2B5EF4-FFF2-40B4-BE49-F238E27FC236}">
                <a16:creationId xmlns:a16="http://schemas.microsoft.com/office/drawing/2014/main" id="{B10944C3-7A24-A97A-B568-3EAC42EF1FCB}"/>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07EE6329-61C2-8D6D-C13B-115F61DBF203}"/>
              </a:ext>
            </a:extLst>
          </p:cNvPr>
          <p:cNvSpPr>
            <a:spLocks noGrp="1"/>
          </p:cNvSpPr>
          <p:nvPr>
            <p:ph type="sldNum" sz="quarter" idx="12"/>
          </p:nvPr>
        </p:nvSpPr>
        <p:spPr/>
        <p:txBody>
          <a:bodyPr/>
          <a:lstStyle/>
          <a:p>
            <a:fld id="{EA070CD5-8C0B-409B-94CD-8F500ADB6A1C}" type="slidenum">
              <a:rPr lang="en-ZA" smtClean="0"/>
              <a:t>‹#›</a:t>
            </a:fld>
            <a:endParaRPr lang="en-ZA"/>
          </a:p>
        </p:txBody>
      </p:sp>
      <p:sp>
        <p:nvSpPr>
          <p:cNvPr id="5" name="Title Placeholder 1">
            <a:extLst>
              <a:ext uri="{FF2B5EF4-FFF2-40B4-BE49-F238E27FC236}">
                <a16:creationId xmlns:a16="http://schemas.microsoft.com/office/drawing/2014/main" id="{55C8E5D9-B8CF-357F-9912-F0AAB8802F18}"/>
              </a:ext>
            </a:extLst>
          </p:cNvPr>
          <p:cNvSpPr>
            <a:spLocks noGrp="1"/>
          </p:cNvSpPr>
          <p:nvPr>
            <p:ph type="title"/>
          </p:nvPr>
        </p:nvSpPr>
        <p:spPr>
          <a:xfrm>
            <a:off x="532289" y="352426"/>
            <a:ext cx="10493693" cy="1325563"/>
          </a:xfrm>
          <a:prstGeom prst="rect">
            <a:avLst/>
          </a:prstGeom>
        </p:spPr>
        <p:txBody>
          <a:bodyPr vert="horz" lIns="91440" tIns="45720" rIns="91440" bIns="45720" rtlCol="0" anchor="ctr">
            <a:normAutofit/>
          </a:bodyPr>
          <a:lstStyle>
            <a:lvl1pPr>
              <a:defRPr b="1"/>
            </a:lvl1pPr>
          </a:lstStyle>
          <a:p>
            <a:r>
              <a:rPr lang="en-US" dirty="0"/>
              <a:t>CLICK TO EDIT MASTER TITLE STYLE</a:t>
            </a:r>
            <a:endParaRPr lang="en-ZA" dirty="0"/>
          </a:p>
        </p:txBody>
      </p:sp>
      <p:sp>
        <p:nvSpPr>
          <p:cNvPr id="6" name="Text Placeholder 2">
            <a:extLst>
              <a:ext uri="{FF2B5EF4-FFF2-40B4-BE49-F238E27FC236}">
                <a16:creationId xmlns:a16="http://schemas.microsoft.com/office/drawing/2014/main" id="{87D42187-3C8B-0495-77C1-8840D96552A0}"/>
              </a:ext>
            </a:extLst>
          </p:cNvPr>
          <p:cNvSpPr>
            <a:spLocks noGrp="1"/>
          </p:cNvSpPr>
          <p:nvPr>
            <p:ph idx="1"/>
          </p:nvPr>
        </p:nvSpPr>
        <p:spPr>
          <a:xfrm>
            <a:off x="532289" y="1778000"/>
            <a:ext cx="1049369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21701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F7269797-B73E-9C4D-876F-A2C0A80F30C8}"/>
              </a:ext>
            </a:extLst>
          </p:cNvPr>
          <p:cNvSpPr/>
          <p:nvPr userDrawn="1"/>
        </p:nvSpPr>
        <p:spPr>
          <a:xfrm>
            <a:off x="346528" y="313316"/>
            <a:ext cx="11544300" cy="6140824"/>
          </a:xfrm>
          <a:custGeom>
            <a:avLst/>
            <a:gdLst/>
            <a:ahLst/>
            <a:cxnLst/>
            <a:rect l="l" t="t" r="r" b="b"/>
            <a:pathLst>
              <a:path w="11808460" h="6498590">
                <a:moveTo>
                  <a:pt x="11808002" y="0"/>
                </a:moveTo>
                <a:lnTo>
                  <a:pt x="0" y="0"/>
                </a:lnTo>
                <a:lnTo>
                  <a:pt x="0" y="6498005"/>
                </a:lnTo>
                <a:lnTo>
                  <a:pt x="11808002" y="6498005"/>
                </a:lnTo>
                <a:lnTo>
                  <a:pt x="11808002" y="0"/>
                </a:lnTo>
                <a:close/>
              </a:path>
            </a:pathLst>
          </a:custGeom>
          <a:solidFill>
            <a:srgbClr val="F8F8F8"/>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Lst>
  <p:txStyles>
    <p:titleStyle>
      <a:lvl1pPr algn="ctr">
        <a:defRPr sz="280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A3FE97-4C76-BC46-9884-2C8907389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62" b="10641"/>
          <a:stretch/>
        </p:blipFill>
        <p:spPr>
          <a:xfrm>
            <a:off x="0" y="-76200"/>
            <a:ext cx="12166600" cy="6934200"/>
          </a:xfrm>
          <a:prstGeom prst="rect">
            <a:avLst/>
          </a:prstGeom>
        </p:spPr>
      </p:pic>
      <p:sp>
        <p:nvSpPr>
          <p:cNvPr id="6" name="TextBox 5">
            <a:extLst>
              <a:ext uri="{FF2B5EF4-FFF2-40B4-BE49-F238E27FC236}">
                <a16:creationId xmlns:a16="http://schemas.microsoft.com/office/drawing/2014/main" id="{00680135-4DFE-5F4B-ADF0-EACD76DD2212}"/>
              </a:ext>
            </a:extLst>
          </p:cNvPr>
          <p:cNvSpPr txBox="1"/>
          <p:nvPr/>
        </p:nvSpPr>
        <p:spPr>
          <a:xfrm>
            <a:off x="1358900" y="304800"/>
            <a:ext cx="9563100" cy="1569660"/>
          </a:xfrm>
          <a:prstGeom prst="rect">
            <a:avLst/>
          </a:prstGeom>
          <a:noFill/>
        </p:spPr>
        <p:txBody>
          <a:bodyPr wrap="square">
            <a:spAutoFit/>
          </a:bodyPr>
          <a:lstStyle/>
          <a:p>
            <a:pPr algn="r"/>
            <a:r>
              <a:rPr lang="en-ZA" sz="3200" b="1" dirty="0">
                <a:solidFill>
                  <a:schemeClr val="bg1"/>
                </a:solidFill>
                <a:effectLst/>
                <a:latin typeface="Helvetica Neue" panose="02000503000000020004" pitchFamily="2" charset="0"/>
              </a:rPr>
              <a:t>FP&amp;M SETA MANDATORY ANDDISCRETIONARY </a:t>
            </a:r>
            <a:br>
              <a:rPr lang="en-ZA" sz="3200" b="1" dirty="0">
                <a:solidFill>
                  <a:schemeClr val="bg1"/>
                </a:solidFill>
                <a:effectLst/>
                <a:latin typeface="Helvetica Neue" panose="02000503000000020004" pitchFamily="2" charset="0"/>
              </a:rPr>
            </a:br>
            <a:r>
              <a:rPr lang="en-ZA" sz="3200" b="1" dirty="0">
                <a:solidFill>
                  <a:schemeClr val="bg1"/>
                </a:solidFill>
                <a:effectLst/>
                <a:latin typeface="Helvetica Neue" panose="02000503000000020004" pitchFamily="2" charset="0"/>
              </a:rPr>
              <a:t>GRANT WORKSHOPS 2023/24</a:t>
            </a:r>
          </a:p>
          <a:p>
            <a:pPr algn="r"/>
            <a:r>
              <a:rPr lang="en-ZA" sz="3200" b="1" dirty="0">
                <a:solidFill>
                  <a:schemeClr val="bg1"/>
                </a:solidFill>
                <a:latin typeface="Helvetica Neue" panose="02000503000000020004" pitchFamily="2" charset="0"/>
              </a:rPr>
              <a:t>SETA PERFORMANCE</a:t>
            </a:r>
            <a:endParaRPr lang="en-ZA" sz="3200" dirty="0">
              <a:solidFill>
                <a:schemeClr val="bg1"/>
              </a:solidFill>
              <a:effectLst/>
              <a:latin typeface="Helvetica Neue" panose="0200050300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046E387A-44A8-D848-B803-E288984C9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2406" y="5269641"/>
            <a:ext cx="1092200" cy="1092200"/>
          </a:xfrm>
          <a:prstGeom prst="rect">
            <a:avLst/>
          </a:prstGeom>
        </p:spPr>
      </p:pic>
      <p:sp>
        <p:nvSpPr>
          <p:cNvPr id="3" name="TextBox 2">
            <a:extLst>
              <a:ext uri="{FF2B5EF4-FFF2-40B4-BE49-F238E27FC236}">
                <a16:creationId xmlns:a16="http://schemas.microsoft.com/office/drawing/2014/main" id="{68C4EDDB-9EC5-E051-8926-4042D97C39A0}"/>
              </a:ext>
            </a:extLst>
          </p:cNvPr>
          <p:cNvSpPr txBox="1"/>
          <p:nvPr/>
        </p:nvSpPr>
        <p:spPr>
          <a:xfrm>
            <a:off x="910722" y="243863"/>
            <a:ext cx="9931684" cy="614271"/>
          </a:xfrm>
          <a:prstGeom prst="rect">
            <a:avLst/>
          </a:prstGeom>
          <a:noFill/>
        </p:spPr>
        <p:txBody>
          <a:bodyPr wrap="square" rtlCol="0">
            <a:spAutoFit/>
          </a:bodyPr>
          <a:lstStyle/>
          <a:p>
            <a:pPr algn="ctr"/>
            <a:r>
              <a:rPr lang="en-GB" sz="3393" b="1" dirty="0">
                <a:solidFill>
                  <a:srgbClr val="2E6288"/>
                </a:solidFill>
                <a:ea typeface="+mj-ea"/>
                <a:cs typeface="+mj-cs"/>
              </a:rPr>
              <a:t>IMPACT STUDY - LEARNERSHIPS</a:t>
            </a:r>
          </a:p>
        </p:txBody>
      </p:sp>
      <p:sp>
        <p:nvSpPr>
          <p:cNvPr id="4" name="Rectangle 3">
            <a:extLst>
              <a:ext uri="{FF2B5EF4-FFF2-40B4-BE49-F238E27FC236}">
                <a16:creationId xmlns:a16="http://schemas.microsoft.com/office/drawing/2014/main" id="{26EA1D38-0F35-6A01-7D60-D6FB87173CD3}"/>
              </a:ext>
            </a:extLst>
          </p:cNvPr>
          <p:cNvSpPr/>
          <p:nvPr/>
        </p:nvSpPr>
        <p:spPr>
          <a:xfrm>
            <a:off x="197835" y="1143000"/>
            <a:ext cx="5161300" cy="1686974"/>
          </a:xfrm>
          <a:prstGeom prst="rect">
            <a:avLst/>
          </a:prstGeom>
          <a:solidFill>
            <a:srgbClr val="EB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a:p>
        </p:txBody>
      </p:sp>
      <p:sp>
        <p:nvSpPr>
          <p:cNvPr id="5" name="Rectangle 4">
            <a:extLst>
              <a:ext uri="{FF2B5EF4-FFF2-40B4-BE49-F238E27FC236}">
                <a16:creationId xmlns:a16="http://schemas.microsoft.com/office/drawing/2014/main" id="{C81B06CB-0612-17D4-77A0-0B44774B0CF5}"/>
              </a:ext>
            </a:extLst>
          </p:cNvPr>
          <p:cNvSpPr/>
          <p:nvPr/>
        </p:nvSpPr>
        <p:spPr>
          <a:xfrm>
            <a:off x="197835" y="2942859"/>
            <a:ext cx="5161300" cy="3486834"/>
          </a:xfrm>
          <a:prstGeom prst="rect">
            <a:avLst/>
          </a:prstGeom>
          <a:solidFill>
            <a:srgbClr val="EB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a:p>
        </p:txBody>
      </p:sp>
      <p:sp>
        <p:nvSpPr>
          <p:cNvPr id="6" name="Rectangle 5">
            <a:extLst>
              <a:ext uri="{FF2B5EF4-FFF2-40B4-BE49-F238E27FC236}">
                <a16:creationId xmlns:a16="http://schemas.microsoft.com/office/drawing/2014/main" id="{CD31A827-99C4-6D3B-EFC5-AAC74373FC3C}"/>
              </a:ext>
            </a:extLst>
          </p:cNvPr>
          <p:cNvSpPr/>
          <p:nvPr/>
        </p:nvSpPr>
        <p:spPr>
          <a:xfrm>
            <a:off x="5681106" y="1143000"/>
            <a:ext cx="5161300" cy="5286693"/>
          </a:xfrm>
          <a:prstGeom prst="rect">
            <a:avLst/>
          </a:prstGeom>
          <a:solidFill>
            <a:srgbClr val="EB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a:p>
        </p:txBody>
      </p:sp>
      <p:pic>
        <p:nvPicPr>
          <p:cNvPr id="7" name="Picture 6">
            <a:extLst>
              <a:ext uri="{FF2B5EF4-FFF2-40B4-BE49-F238E27FC236}">
                <a16:creationId xmlns:a16="http://schemas.microsoft.com/office/drawing/2014/main" id="{1DD3DE90-D4AA-09B4-F4D4-1AD16B9E00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948" y="3093764"/>
            <a:ext cx="5331188" cy="2978299"/>
          </a:xfrm>
          <a:prstGeom prst="rect">
            <a:avLst/>
          </a:prstGeom>
        </p:spPr>
      </p:pic>
      <p:pic>
        <p:nvPicPr>
          <p:cNvPr id="8" name="Picture 7">
            <a:extLst>
              <a:ext uri="{FF2B5EF4-FFF2-40B4-BE49-F238E27FC236}">
                <a16:creationId xmlns:a16="http://schemas.microsoft.com/office/drawing/2014/main" id="{EFAFE112-02C4-7842-2C5F-91642C79B7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67073" y="1246412"/>
            <a:ext cx="4342983" cy="5079869"/>
          </a:xfrm>
          <a:prstGeom prst="rect">
            <a:avLst/>
          </a:prstGeom>
        </p:spPr>
      </p:pic>
      <p:pic>
        <p:nvPicPr>
          <p:cNvPr id="9" name="Picture 8">
            <a:extLst>
              <a:ext uri="{FF2B5EF4-FFF2-40B4-BE49-F238E27FC236}">
                <a16:creationId xmlns:a16="http://schemas.microsoft.com/office/drawing/2014/main" id="{C49CA8CD-83A7-AE41-5865-6521CBD7B2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8644" y="1137535"/>
            <a:ext cx="5069796" cy="1568104"/>
          </a:xfrm>
          <a:prstGeom prst="rect">
            <a:avLst/>
          </a:prstGeom>
        </p:spPr>
      </p:pic>
    </p:spTree>
    <p:extLst>
      <p:ext uri="{BB962C8B-B14F-4D97-AF65-F5344CB8AC3E}">
        <p14:creationId xmlns:p14="http://schemas.microsoft.com/office/powerpoint/2010/main" val="328184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046E387A-44A8-D848-B803-E288984C9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0" y="5334000"/>
            <a:ext cx="1092200" cy="1092200"/>
          </a:xfrm>
          <a:prstGeom prst="rect">
            <a:avLst/>
          </a:prstGeom>
        </p:spPr>
      </p:pic>
      <p:sp>
        <p:nvSpPr>
          <p:cNvPr id="7" name="TextBox 6">
            <a:extLst>
              <a:ext uri="{FF2B5EF4-FFF2-40B4-BE49-F238E27FC236}">
                <a16:creationId xmlns:a16="http://schemas.microsoft.com/office/drawing/2014/main" id="{7B194484-B697-F478-1D45-51761E5E0700}"/>
              </a:ext>
            </a:extLst>
          </p:cNvPr>
          <p:cNvSpPr txBox="1"/>
          <p:nvPr/>
        </p:nvSpPr>
        <p:spPr>
          <a:xfrm>
            <a:off x="1117458" y="197371"/>
            <a:ext cx="9931684" cy="614271"/>
          </a:xfrm>
          <a:prstGeom prst="rect">
            <a:avLst/>
          </a:prstGeom>
          <a:noFill/>
        </p:spPr>
        <p:txBody>
          <a:bodyPr wrap="square" rtlCol="0">
            <a:spAutoFit/>
          </a:bodyPr>
          <a:lstStyle/>
          <a:p>
            <a:pPr algn="ctr"/>
            <a:r>
              <a:rPr lang="en-GB" sz="3393" b="1" dirty="0">
                <a:solidFill>
                  <a:srgbClr val="2E6288"/>
                </a:solidFill>
                <a:ea typeface="+mj-ea"/>
                <a:cs typeface="+mj-cs"/>
              </a:rPr>
              <a:t>IMPACT STUDY - APPRETICESHIPS</a:t>
            </a:r>
          </a:p>
        </p:txBody>
      </p:sp>
      <p:sp>
        <p:nvSpPr>
          <p:cNvPr id="8" name="Rectangle 7">
            <a:extLst>
              <a:ext uri="{FF2B5EF4-FFF2-40B4-BE49-F238E27FC236}">
                <a16:creationId xmlns:a16="http://schemas.microsoft.com/office/drawing/2014/main" id="{313E5CC7-494B-1BE4-9967-A51AA69F02F9}"/>
              </a:ext>
            </a:extLst>
          </p:cNvPr>
          <p:cNvSpPr/>
          <p:nvPr/>
        </p:nvSpPr>
        <p:spPr>
          <a:xfrm>
            <a:off x="227196" y="1066800"/>
            <a:ext cx="5161300" cy="1686974"/>
          </a:xfrm>
          <a:prstGeom prst="rect">
            <a:avLst/>
          </a:prstGeom>
          <a:solidFill>
            <a:srgbClr val="EB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a:p>
        </p:txBody>
      </p:sp>
      <p:sp>
        <p:nvSpPr>
          <p:cNvPr id="9" name="Rectangle 8">
            <a:extLst>
              <a:ext uri="{FF2B5EF4-FFF2-40B4-BE49-F238E27FC236}">
                <a16:creationId xmlns:a16="http://schemas.microsoft.com/office/drawing/2014/main" id="{7BBDF694-6602-49B3-1C6B-7B89409B0A6F}"/>
              </a:ext>
            </a:extLst>
          </p:cNvPr>
          <p:cNvSpPr/>
          <p:nvPr/>
        </p:nvSpPr>
        <p:spPr>
          <a:xfrm>
            <a:off x="227196" y="2866659"/>
            <a:ext cx="5161300" cy="3486834"/>
          </a:xfrm>
          <a:prstGeom prst="rect">
            <a:avLst/>
          </a:prstGeom>
          <a:solidFill>
            <a:srgbClr val="EB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a:p>
        </p:txBody>
      </p:sp>
      <p:sp>
        <p:nvSpPr>
          <p:cNvPr id="10" name="Rectangle 9">
            <a:extLst>
              <a:ext uri="{FF2B5EF4-FFF2-40B4-BE49-F238E27FC236}">
                <a16:creationId xmlns:a16="http://schemas.microsoft.com/office/drawing/2014/main" id="{7BEB37AA-3C55-C979-6D64-CCACC78E6065}"/>
              </a:ext>
            </a:extLst>
          </p:cNvPr>
          <p:cNvSpPr/>
          <p:nvPr/>
        </p:nvSpPr>
        <p:spPr>
          <a:xfrm>
            <a:off x="5710467" y="1066800"/>
            <a:ext cx="5161300" cy="5286693"/>
          </a:xfrm>
          <a:prstGeom prst="rect">
            <a:avLst/>
          </a:prstGeom>
          <a:solidFill>
            <a:srgbClr val="EB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a:p>
        </p:txBody>
      </p:sp>
      <p:pic>
        <p:nvPicPr>
          <p:cNvPr id="11" name="Picture 10">
            <a:extLst>
              <a:ext uri="{FF2B5EF4-FFF2-40B4-BE49-F238E27FC236}">
                <a16:creationId xmlns:a16="http://schemas.microsoft.com/office/drawing/2014/main" id="{508EB86E-8E34-5322-C59D-A655CD0C6D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339" r="4388"/>
          <a:stretch/>
        </p:blipFill>
        <p:spPr>
          <a:xfrm>
            <a:off x="139700" y="1066800"/>
            <a:ext cx="10732067" cy="5286693"/>
          </a:xfrm>
          <a:prstGeom prst="rect">
            <a:avLst/>
          </a:prstGeom>
        </p:spPr>
      </p:pic>
    </p:spTree>
    <p:extLst>
      <p:ext uri="{BB962C8B-B14F-4D97-AF65-F5344CB8AC3E}">
        <p14:creationId xmlns:p14="http://schemas.microsoft.com/office/powerpoint/2010/main" val="236828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046E387A-44A8-D848-B803-E288984C9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19" name="TextBox 18">
            <a:extLst>
              <a:ext uri="{FF2B5EF4-FFF2-40B4-BE49-F238E27FC236}">
                <a16:creationId xmlns:a16="http://schemas.microsoft.com/office/drawing/2014/main" id="{BA4E89C0-1740-4D7E-4336-56E3CFE5293F}"/>
              </a:ext>
            </a:extLst>
          </p:cNvPr>
          <p:cNvSpPr txBox="1"/>
          <p:nvPr/>
        </p:nvSpPr>
        <p:spPr>
          <a:xfrm>
            <a:off x="909082" y="427669"/>
            <a:ext cx="10463974" cy="614271"/>
          </a:xfrm>
          <a:prstGeom prst="rect">
            <a:avLst/>
          </a:prstGeom>
          <a:noFill/>
        </p:spPr>
        <p:txBody>
          <a:bodyPr wrap="square" rtlCol="0">
            <a:spAutoFit/>
          </a:bodyPr>
          <a:lstStyle/>
          <a:p>
            <a:pPr algn="ctr"/>
            <a:r>
              <a:rPr lang="en-ZA" sz="3393" b="1" dirty="0">
                <a:solidFill>
                  <a:srgbClr val="2E6288"/>
                </a:solidFill>
                <a:ea typeface="+mj-ea"/>
                <a:cs typeface="+mj-cs"/>
              </a:rPr>
              <a:t>ACHIEVEMENT OF NSDP</a:t>
            </a:r>
            <a:endParaRPr lang="en-US" sz="3393" b="1" dirty="0">
              <a:solidFill>
                <a:srgbClr val="2E6288"/>
              </a:solidFill>
              <a:ea typeface="+mj-ea"/>
              <a:cs typeface="+mj-cs"/>
            </a:endParaRPr>
          </a:p>
        </p:txBody>
      </p:sp>
      <p:pic>
        <p:nvPicPr>
          <p:cNvPr id="20" name="Picture 19">
            <a:extLst>
              <a:ext uri="{FF2B5EF4-FFF2-40B4-BE49-F238E27FC236}">
                <a16:creationId xmlns:a16="http://schemas.microsoft.com/office/drawing/2014/main" id="{EA415243-11A2-D00F-DE07-CF99FA519C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1619" y="3313901"/>
            <a:ext cx="6064856" cy="2344943"/>
          </a:xfrm>
          <a:prstGeom prst="rect">
            <a:avLst/>
          </a:prstGeom>
        </p:spPr>
      </p:pic>
      <p:sp>
        <p:nvSpPr>
          <p:cNvPr id="21" name="Rectangle 20">
            <a:extLst>
              <a:ext uri="{FF2B5EF4-FFF2-40B4-BE49-F238E27FC236}">
                <a16:creationId xmlns:a16="http://schemas.microsoft.com/office/drawing/2014/main" id="{1185D13F-3BFB-D500-41A6-E57A6DB3CD14}"/>
              </a:ext>
            </a:extLst>
          </p:cNvPr>
          <p:cNvSpPr/>
          <p:nvPr/>
        </p:nvSpPr>
        <p:spPr>
          <a:xfrm>
            <a:off x="2749479" y="3571753"/>
            <a:ext cx="791411" cy="383443"/>
          </a:xfrm>
          <a:prstGeom prst="rect">
            <a:avLst/>
          </a:prstGeom>
          <a:solidFill>
            <a:srgbClr val="95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996" b="1" dirty="0">
                <a:solidFill>
                  <a:schemeClr val="tx1"/>
                </a:solidFill>
              </a:rPr>
              <a:t>106%</a:t>
            </a:r>
          </a:p>
        </p:txBody>
      </p:sp>
      <p:sp>
        <p:nvSpPr>
          <p:cNvPr id="22" name="Rectangle 21">
            <a:extLst>
              <a:ext uri="{FF2B5EF4-FFF2-40B4-BE49-F238E27FC236}">
                <a16:creationId xmlns:a16="http://schemas.microsoft.com/office/drawing/2014/main" id="{68B0827C-C2F5-B941-26CE-655A18F4701A}"/>
              </a:ext>
            </a:extLst>
          </p:cNvPr>
          <p:cNvSpPr/>
          <p:nvPr/>
        </p:nvSpPr>
        <p:spPr>
          <a:xfrm>
            <a:off x="5349658" y="3571753"/>
            <a:ext cx="791411" cy="383443"/>
          </a:xfrm>
          <a:prstGeom prst="rect">
            <a:avLst/>
          </a:prstGeom>
          <a:solidFill>
            <a:srgbClr val="5A8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996" b="1" dirty="0">
                <a:solidFill>
                  <a:schemeClr val="tx1"/>
                </a:solidFill>
              </a:rPr>
              <a:t>103%</a:t>
            </a:r>
          </a:p>
        </p:txBody>
      </p:sp>
      <p:sp>
        <p:nvSpPr>
          <p:cNvPr id="23" name="Rectangle 22">
            <a:extLst>
              <a:ext uri="{FF2B5EF4-FFF2-40B4-BE49-F238E27FC236}">
                <a16:creationId xmlns:a16="http://schemas.microsoft.com/office/drawing/2014/main" id="{862CF7F6-0CAE-E0FB-A40D-FA411B74BD90}"/>
              </a:ext>
            </a:extLst>
          </p:cNvPr>
          <p:cNvSpPr/>
          <p:nvPr/>
        </p:nvSpPr>
        <p:spPr>
          <a:xfrm>
            <a:off x="406903" y="4315987"/>
            <a:ext cx="791411" cy="383443"/>
          </a:xfrm>
          <a:prstGeom prst="rect">
            <a:avLst/>
          </a:prstGeom>
          <a:solidFill>
            <a:srgbClr val="5A8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996" b="1" dirty="0">
                <a:solidFill>
                  <a:schemeClr val="tx1"/>
                </a:solidFill>
              </a:rPr>
              <a:t>223%</a:t>
            </a:r>
          </a:p>
        </p:txBody>
      </p:sp>
      <p:sp>
        <p:nvSpPr>
          <p:cNvPr id="24" name="Rectangle 23">
            <a:extLst>
              <a:ext uri="{FF2B5EF4-FFF2-40B4-BE49-F238E27FC236}">
                <a16:creationId xmlns:a16="http://schemas.microsoft.com/office/drawing/2014/main" id="{8BA81791-C655-6E7B-AD3D-8E56DF720489}"/>
              </a:ext>
            </a:extLst>
          </p:cNvPr>
          <p:cNvSpPr/>
          <p:nvPr/>
        </p:nvSpPr>
        <p:spPr>
          <a:xfrm>
            <a:off x="3107164" y="4315987"/>
            <a:ext cx="791411" cy="383443"/>
          </a:xfrm>
          <a:prstGeom prst="rect">
            <a:avLst/>
          </a:prstGeom>
          <a:solidFill>
            <a:srgbClr val="95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996" b="1" dirty="0">
                <a:solidFill>
                  <a:schemeClr val="tx1"/>
                </a:solidFill>
              </a:rPr>
              <a:t>100%</a:t>
            </a:r>
          </a:p>
        </p:txBody>
      </p:sp>
      <p:sp>
        <p:nvSpPr>
          <p:cNvPr id="25" name="Rectangle 24">
            <a:extLst>
              <a:ext uri="{FF2B5EF4-FFF2-40B4-BE49-F238E27FC236}">
                <a16:creationId xmlns:a16="http://schemas.microsoft.com/office/drawing/2014/main" id="{4184ECD6-8C4C-0869-77B9-920ADBA2B21E}"/>
              </a:ext>
            </a:extLst>
          </p:cNvPr>
          <p:cNvSpPr/>
          <p:nvPr/>
        </p:nvSpPr>
        <p:spPr>
          <a:xfrm>
            <a:off x="406903" y="5068691"/>
            <a:ext cx="791411" cy="383443"/>
          </a:xfrm>
          <a:prstGeom prst="rect">
            <a:avLst/>
          </a:prstGeom>
          <a:solidFill>
            <a:srgbClr val="95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996" b="1" dirty="0">
                <a:solidFill>
                  <a:schemeClr val="tx1"/>
                </a:solidFill>
              </a:rPr>
              <a:t>100%</a:t>
            </a:r>
          </a:p>
        </p:txBody>
      </p:sp>
      <p:sp>
        <p:nvSpPr>
          <p:cNvPr id="26" name="Rectangle 25">
            <a:extLst>
              <a:ext uri="{FF2B5EF4-FFF2-40B4-BE49-F238E27FC236}">
                <a16:creationId xmlns:a16="http://schemas.microsoft.com/office/drawing/2014/main" id="{75A75C4E-94F1-069F-A8C5-86CA91AB42C4}"/>
              </a:ext>
            </a:extLst>
          </p:cNvPr>
          <p:cNvSpPr/>
          <p:nvPr/>
        </p:nvSpPr>
        <p:spPr>
          <a:xfrm>
            <a:off x="3675232" y="4987415"/>
            <a:ext cx="791411" cy="383443"/>
          </a:xfrm>
          <a:prstGeom prst="rect">
            <a:avLst/>
          </a:prstGeom>
          <a:solidFill>
            <a:srgbClr val="5A8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996" b="1" dirty="0">
                <a:solidFill>
                  <a:schemeClr val="tx1"/>
                </a:solidFill>
              </a:rPr>
              <a:t>101%</a:t>
            </a:r>
          </a:p>
        </p:txBody>
      </p:sp>
      <p:pic>
        <p:nvPicPr>
          <p:cNvPr id="27" name="Picture 26">
            <a:extLst>
              <a:ext uri="{FF2B5EF4-FFF2-40B4-BE49-F238E27FC236}">
                <a16:creationId xmlns:a16="http://schemas.microsoft.com/office/drawing/2014/main" id="{4F19C987-4C7E-0140-D61B-DF824C90421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82939" y="2934264"/>
            <a:ext cx="5129984" cy="3530331"/>
          </a:xfrm>
          <a:prstGeom prst="rect">
            <a:avLst/>
          </a:prstGeom>
        </p:spPr>
      </p:pic>
      <p:sp>
        <p:nvSpPr>
          <p:cNvPr id="28" name="TextBox 27">
            <a:extLst>
              <a:ext uri="{FF2B5EF4-FFF2-40B4-BE49-F238E27FC236}">
                <a16:creationId xmlns:a16="http://schemas.microsoft.com/office/drawing/2014/main" id="{6EE77E10-DCFD-07D0-AB8D-23E54F360C47}"/>
              </a:ext>
            </a:extLst>
          </p:cNvPr>
          <p:cNvSpPr txBox="1"/>
          <p:nvPr/>
        </p:nvSpPr>
        <p:spPr>
          <a:xfrm>
            <a:off x="231619" y="1365612"/>
            <a:ext cx="9984074" cy="399276"/>
          </a:xfrm>
          <a:prstGeom prst="rect">
            <a:avLst/>
          </a:prstGeom>
          <a:noFill/>
        </p:spPr>
        <p:txBody>
          <a:bodyPr wrap="square">
            <a:spAutoFit/>
          </a:bodyPr>
          <a:lstStyle/>
          <a:p>
            <a:r>
              <a:rPr lang="en-GB" sz="1996" b="1" dirty="0">
                <a:solidFill>
                  <a:schemeClr val="accent5"/>
                </a:solidFill>
              </a:rPr>
              <a:t>NSDP OUTCOME 6</a:t>
            </a:r>
            <a:endParaRPr lang="en-GB" sz="1996" b="1" dirty="0">
              <a:solidFill>
                <a:srgbClr val="ACBF79"/>
              </a:solidFill>
            </a:endParaRPr>
          </a:p>
        </p:txBody>
      </p:sp>
      <p:sp>
        <p:nvSpPr>
          <p:cNvPr id="29" name="TextBox 28">
            <a:extLst>
              <a:ext uri="{FF2B5EF4-FFF2-40B4-BE49-F238E27FC236}">
                <a16:creationId xmlns:a16="http://schemas.microsoft.com/office/drawing/2014/main" id="{4C53946D-6926-3FD6-1328-B79597675D21}"/>
              </a:ext>
            </a:extLst>
          </p:cNvPr>
          <p:cNvSpPr txBox="1"/>
          <p:nvPr/>
        </p:nvSpPr>
        <p:spPr>
          <a:xfrm>
            <a:off x="231619" y="2299690"/>
            <a:ext cx="5546588" cy="1013547"/>
          </a:xfrm>
          <a:prstGeom prst="rect">
            <a:avLst/>
          </a:prstGeom>
          <a:noFill/>
        </p:spPr>
        <p:txBody>
          <a:bodyPr wrap="square" rtlCol="0">
            <a:spAutoFit/>
          </a:bodyPr>
          <a:lstStyle/>
          <a:p>
            <a:r>
              <a:rPr lang="en-GB" sz="1197" dirty="0">
                <a:solidFill>
                  <a:schemeClr val="accent5"/>
                </a:solidFill>
              </a:rPr>
              <a:t>Funded skills and entrepreneurial interventions will result in the establishment of new enterprises and co-operatives, thus increasing employment and new venture opportunities. Co-operative, Small Enterprises, CBOs, NPOs, NGOs must be supported, with skills training and capacity development in order to expand and contribute to sector economic and employment growth.</a:t>
            </a:r>
          </a:p>
        </p:txBody>
      </p:sp>
      <p:sp>
        <p:nvSpPr>
          <p:cNvPr id="30" name="TextBox 29">
            <a:extLst>
              <a:ext uri="{FF2B5EF4-FFF2-40B4-BE49-F238E27FC236}">
                <a16:creationId xmlns:a16="http://schemas.microsoft.com/office/drawing/2014/main" id="{F84E56EA-C8AD-F557-2CB9-21010EFD41B4}"/>
              </a:ext>
            </a:extLst>
          </p:cNvPr>
          <p:cNvSpPr txBox="1"/>
          <p:nvPr/>
        </p:nvSpPr>
        <p:spPr>
          <a:xfrm>
            <a:off x="231752" y="1652908"/>
            <a:ext cx="4508194" cy="522130"/>
          </a:xfrm>
          <a:prstGeom prst="rect">
            <a:avLst/>
          </a:prstGeom>
          <a:noFill/>
        </p:spPr>
        <p:txBody>
          <a:bodyPr wrap="square" rtlCol="0">
            <a:spAutoFit/>
          </a:bodyPr>
          <a:lstStyle/>
          <a:p>
            <a:r>
              <a:rPr lang="en-GB" sz="1397" b="1" dirty="0">
                <a:solidFill>
                  <a:srgbClr val="ACBF79"/>
                </a:solidFill>
              </a:rPr>
              <a:t>SKILLS DEVELOPMENT SUPPORT FOR ENTREPRENEURSHIP AND COOPERATIVE DEVELOPMENT</a:t>
            </a:r>
          </a:p>
        </p:txBody>
      </p:sp>
      <p:sp>
        <p:nvSpPr>
          <p:cNvPr id="31" name="TextBox 30">
            <a:extLst>
              <a:ext uri="{FF2B5EF4-FFF2-40B4-BE49-F238E27FC236}">
                <a16:creationId xmlns:a16="http://schemas.microsoft.com/office/drawing/2014/main" id="{894BEA82-47D1-2B8D-5994-755D36C79B11}"/>
              </a:ext>
            </a:extLst>
          </p:cNvPr>
          <p:cNvSpPr txBox="1"/>
          <p:nvPr/>
        </p:nvSpPr>
        <p:spPr>
          <a:xfrm>
            <a:off x="6534221" y="2299690"/>
            <a:ext cx="5546588" cy="460703"/>
          </a:xfrm>
          <a:prstGeom prst="rect">
            <a:avLst/>
          </a:prstGeom>
          <a:noFill/>
        </p:spPr>
        <p:txBody>
          <a:bodyPr wrap="square" rtlCol="0">
            <a:spAutoFit/>
          </a:bodyPr>
          <a:lstStyle/>
          <a:p>
            <a:r>
              <a:rPr lang="en-GB" sz="1197" dirty="0">
                <a:solidFill>
                  <a:schemeClr val="accent5"/>
                </a:solidFill>
              </a:rPr>
              <a:t>Career paths are communicated effectively, and contribute to improved relevance of training and greater career and vocational awareness for learners.</a:t>
            </a:r>
          </a:p>
        </p:txBody>
      </p:sp>
      <p:sp>
        <p:nvSpPr>
          <p:cNvPr id="32" name="TextBox 31">
            <a:extLst>
              <a:ext uri="{FF2B5EF4-FFF2-40B4-BE49-F238E27FC236}">
                <a16:creationId xmlns:a16="http://schemas.microsoft.com/office/drawing/2014/main" id="{AA11CEB3-7C66-CDD9-6FC7-CE44DE8DD4BD}"/>
              </a:ext>
            </a:extLst>
          </p:cNvPr>
          <p:cNvSpPr txBox="1"/>
          <p:nvPr/>
        </p:nvSpPr>
        <p:spPr>
          <a:xfrm>
            <a:off x="6534354" y="1652909"/>
            <a:ext cx="4508194" cy="307136"/>
          </a:xfrm>
          <a:prstGeom prst="rect">
            <a:avLst/>
          </a:prstGeom>
          <a:noFill/>
        </p:spPr>
        <p:txBody>
          <a:bodyPr wrap="square" rtlCol="0">
            <a:spAutoFit/>
          </a:bodyPr>
          <a:lstStyle/>
          <a:p>
            <a:r>
              <a:rPr lang="en-GB" sz="1397" b="1" dirty="0">
                <a:solidFill>
                  <a:srgbClr val="ACBF79"/>
                </a:solidFill>
              </a:rPr>
              <a:t>CAREER DEVELOPMENT</a:t>
            </a:r>
          </a:p>
        </p:txBody>
      </p:sp>
      <p:sp>
        <p:nvSpPr>
          <p:cNvPr id="33" name="Rectangle 32">
            <a:extLst>
              <a:ext uri="{FF2B5EF4-FFF2-40B4-BE49-F238E27FC236}">
                <a16:creationId xmlns:a16="http://schemas.microsoft.com/office/drawing/2014/main" id="{39DE3787-E703-618F-D1D8-580F2100E6D8}"/>
              </a:ext>
            </a:extLst>
          </p:cNvPr>
          <p:cNvSpPr/>
          <p:nvPr/>
        </p:nvSpPr>
        <p:spPr>
          <a:xfrm>
            <a:off x="6534221" y="2806463"/>
            <a:ext cx="3978420" cy="506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a:p>
        </p:txBody>
      </p:sp>
      <p:cxnSp>
        <p:nvCxnSpPr>
          <p:cNvPr id="34" name="Straight Connector 33">
            <a:extLst>
              <a:ext uri="{FF2B5EF4-FFF2-40B4-BE49-F238E27FC236}">
                <a16:creationId xmlns:a16="http://schemas.microsoft.com/office/drawing/2014/main" id="{6D792A2B-69D5-77EF-C344-31174D263F64}"/>
              </a:ext>
            </a:extLst>
          </p:cNvPr>
          <p:cNvCxnSpPr>
            <a:cxnSpLocks/>
          </p:cNvCxnSpPr>
          <p:nvPr/>
        </p:nvCxnSpPr>
        <p:spPr>
          <a:xfrm>
            <a:off x="6402111" y="1028249"/>
            <a:ext cx="0" cy="5651227"/>
          </a:xfrm>
          <a:prstGeom prst="line">
            <a:avLst/>
          </a:prstGeom>
          <a:ln>
            <a:solidFill>
              <a:srgbClr val="468498"/>
            </a:solidFill>
            <a:prstDash val="sysDash"/>
          </a:ln>
        </p:spPr>
        <p:style>
          <a:lnRef idx="2">
            <a:schemeClr val="dk1"/>
          </a:lnRef>
          <a:fillRef idx="0">
            <a:schemeClr val="dk1"/>
          </a:fillRef>
          <a:effectRef idx="1">
            <a:schemeClr val="dk1"/>
          </a:effectRef>
          <a:fontRef idx="minor">
            <a:schemeClr val="tx1"/>
          </a:fontRef>
        </p:style>
      </p:cxnSp>
      <p:pic>
        <p:nvPicPr>
          <p:cNvPr id="35" name="Picture 34" descr="A picture containing text, businesscard&#10;&#10;Description automatically generated">
            <a:extLst>
              <a:ext uri="{FF2B5EF4-FFF2-40B4-BE49-F238E27FC236}">
                <a16:creationId xmlns:a16="http://schemas.microsoft.com/office/drawing/2014/main" id="{0554F3C9-19BF-33B4-9046-D0E5D8297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5746" y="238785"/>
            <a:ext cx="1092200" cy="1092200"/>
          </a:xfrm>
          <a:prstGeom prst="rect">
            <a:avLst/>
          </a:prstGeom>
        </p:spPr>
      </p:pic>
      <p:sp>
        <p:nvSpPr>
          <p:cNvPr id="36" name="TextBox 35">
            <a:extLst>
              <a:ext uri="{FF2B5EF4-FFF2-40B4-BE49-F238E27FC236}">
                <a16:creationId xmlns:a16="http://schemas.microsoft.com/office/drawing/2014/main" id="{6DFE4C73-6043-E869-8BB2-BADC5B3F3007}"/>
              </a:ext>
            </a:extLst>
          </p:cNvPr>
          <p:cNvSpPr txBox="1"/>
          <p:nvPr/>
        </p:nvSpPr>
        <p:spPr>
          <a:xfrm>
            <a:off x="6461308" y="1328628"/>
            <a:ext cx="5108392" cy="399276"/>
          </a:xfrm>
          <a:prstGeom prst="rect">
            <a:avLst/>
          </a:prstGeom>
          <a:noFill/>
        </p:spPr>
        <p:txBody>
          <a:bodyPr wrap="square">
            <a:spAutoFit/>
          </a:bodyPr>
          <a:lstStyle/>
          <a:p>
            <a:r>
              <a:rPr lang="en-GB" sz="1996" b="1" dirty="0">
                <a:solidFill>
                  <a:schemeClr val="accent5"/>
                </a:solidFill>
              </a:rPr>
              <a:t>NSDP OUTCOME 8</a:t>
            </a:r>
            <a:endParaRPr lang="en-GB" sz="1996" b="1" dirty="0">
              <a:solidFill>
                <a:srgbClr val="ACBF79"/>
              </a:solidFill>
            </a:endParaRPr>
          </a:p>
        </p:txBody>
      </p:sp>
    </p:spTree>
    <p:extLst>
      <p:ext uri="{BB962C8B-B14F-4D97-AF65-F5344CB8AC3E}">
        <p14:creationId xmlns:p14="http://schemas.microsoft.com/office/powerpoint/2010/main" val="2394474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046E387A-44A8-D848-B803-E288984C9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extBox 2">
            <a:extLst>
              <a:ext uri="{FF2B5EF4-FFF2-40B4-BE49-F238E27FC236}">
                <a16:creationId xmlns:a16="http://schemas.microsoft.com/office/drawing/2014/main" id="{B72F6F07-F126-2921-CF85-9E075C655125}"/>
              </a:ext>
            </a:extLst>
          </p:cNvPr>
          <p:cNvSpPr txBox="1"/>
          <p:nvPr/>
        </p:nvSpPr>
        <p:spPr>
          <a:xfrm>
            <a:off x="1405748" y="220410"/>
            <a:ext cx="9381589" cy="614271"/>
          </a:xfrm>
          <a:prstGeom prst="rect">
            <a:avLst/>
          </a:prstGeom>
          <a:noFill/>
        </p:spPr>
        <p:txBody>
          <a:bodyPr wrap="square">
            <a:spAutoFit/>
          </a:bodyPr>
          <a:lstStyle/>
          <a:p>
            <a:pPr algn="ctr"/>
            <a:r>
              <a:rPr lang="en-GB" sz="3393" b="1" dirty="0">
                <a:solidFill>
                  <a:srgbClr val="2E6288"/>
                </a:solidFill>
                <a:ea typeface="+mj-ea"/>
                <a:cs typeface="+mj-cs"/>
              </a:rPr>
              <a:t>SPECIAL PROGRAMMES </a:t>
            </a:r>
          </a:p>
        </p:txBody>
      </p:sp>
      <p:pic>
        <p:nvPicPr>
          <p:cNvPr id="4" name="Picture 3">
            <a:extLst>
              <a:ext uri="{FF2B5EF4-FFF2-40B4-BE49-F238E27FC236}">
                <a16:creationId xmlns:a16="http://schemas.microsoft.com/office/drawing/2014/main" id="{7A2778A1-94BC-D643-C07A-DAAD47BA7C1E}"/>
              </a:ext>
            </a:extLst>
          </p:cNvPr>
          <p:cNvPicPr>
            <a:picLocks noChangeAspect="1"/>
          </p:cNvPicPr>
          <p:nvPr/>
        </p:nvPicPr>
        <p:blipFill rotWithShape="1">
          <a:blip r:embed="rId3" cstate="email">
            <a:grayscl/>
            <a:extLst>
              <a:ext uri="{28A0092B-C50C-407E-A947-70E740481C1C}">
                <a14:useLocalDpi xmlns:a14="http://schemas.microsoft.com/office/drawing/2010/main"/>
              </a:ext>
            </a:extLst>
          </a:blip>
          <a:srcRect l="7995" r="10879"/>
          <a:stretch/>
        </p:blipFill>
        <p:spPr>
          <a:xfrm>
            <a:off x="7273921" y="2234777"/>
            <a:ext cx="3534378" cy="2289677"/>
          </a:xfrm>
          <a:prstGeom prst="rect">
            <a:avLst/>
          </a:prstGeom>
        </p:spPr>
      </p:pic>
      <p:sp>
        <p:nvSpPr>
          <p:cNvPr id="5" name="Oval 4">
            <a:extLst>
              <a:ext uri="{FF2B5EF4-FFF2-40B4-BE49-F238E27FC236}">
                <a16:creationId xmlns:a16="http://schemas.microsoft.com/office/drawing/2014/main" id="{5CAF1CD4-330B-2D87-C813-A2C9B548ABE9}"/>
              </a:ext>
            </a:extLst>
          </p:cNvPr>
          <p:cNvSpPr/>
          <p:nvPr/>
        </p:nvSpPr>
        <p:spPr>
          <a:xfrm>
            <a:off x="10395702" y="2712074"/>
            <a:ext cx="1143208" cy="122183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7" dirty="0"/>
          </a:p>
        </p:txBody>
      </p:sp>
      <p:sp>
        <p:nvSpPr>
          <p:cNvPr id="6" name="TextBox 5">
            <a:extLst>
              <a:ext uri="{FF2B5EF4-FFF2-40B4-BE49-F238E27FC236}">
                <a16:creationId xmlns:a16="http://schemas.microsoft.com/office/drawing/2014/main" id="{571F4EC7-76C4-1FF3-F0BD-64BC05B47381}"/>
              </a:ext>
            </a:extLst>
          </p:cNvPr>
          <p:cNvSpPr txBox="1"/>
          <p:nvPr/>
        </p:nvSpPr>
        <p:spPr>
          <a:xfrm>
            <a:off x="10270848" y="2922985"/>
            <a:ext cx="1392915" cy="643641"/>
          </a:xfrm>
          <a:prstGeom prst="rect">
            <a:avLst/>
          </a:prstGeom>
          <a:noFill/>
        </p:spPr>
        <p:txBody>
          <a:bodyPr wrap="square" rtlCol="0">
            <a:spAutoFit/>
          </a:bodyPr>
          <a:lstStyle/>
          <a:p>
            <a:pPr algn="ctr"/>
            <a:r>
              <a:rPr lang="en-US" sz="1197" dirty="0">
                <a:solidFill>
                  <a:schemeClr val="bg1"/>
                </a:solidFill>
                <a:latin typeface="Calibri" panose="020F0502020204030204" pitchFamily="34" charset="0"/>
              </a:rPr>
              <a:t>Empower innovative </a:t>
            </a:r>
          </a:p>
          <a:p>
            <a:pPr algn="ctr"/>
            <a:r>
              <a:rPr lang="en-US" sz="1197" dirty="0">
                <a:solidFill>
                  <a:schemeClr val="bg1"/>
                </a:solidFill>
                <a:latin typeface="Calibri" panose="020F0502020204030204" pitchFamily="34" charset="0"/>
              </a:rPr>
              <a:t>problem-solving</a:t>
            </a:r>
            <a:endParaRPr lang="en-US" sz="1197" dirty="0">
              <a:solidFill>
                <a:schemeClr val="bg1"/>
              </a:solidFill>
            </a:endParaRPr>
          </a:p>
        </p:txBody>
      </p:sp>
      <p:grpSp>
        <p:nvGrpSpPr>
          <p:cNvPr id="7" name="Group 6">
            <a:extLst>
              <a:ext uri="{FF2B5EF4-FFF2-40B4-BE49-F238E27FC236}">
                <a16:creationId xmlns:a16="http://schemas.microsoft.com/office/drawing/2014/main" id="{F480D3E7-E3A4-9803-50C4-F7CB707CAD49}"/>
              </a:ext>
            </a:extLst>
          </p:cNvPr>
          <p:cNvGrpSpPr/>
          <p:nvPr/>
        </p:nvGrpSpPr>
        <p:grpSpPr>
          <a:xfrm>
            <a:off x="6638011" y="2428215"/>
            <a:ext cx="1271818" cy="1221831"/>
            <a:chOff x="188258" y="3448877"/>
            <a:chExt cx="1752599" cy="1648692"/>
          </a:xfrm>
        </p:grpSpPr>
        <p:sp>
          <p:nvSpPr>
            <p:cNvPr id="8" name="Oval 7">
              <a:extLst>
                <a:ext uri="{FF2B5EF4-FFF2-40B4-BE49-F238E27FC236}">
                  <a16:creationId xmlns:a16="http://schemas.microsoft.com/office/drawing/2014/main" id="{1D884974-EA71-11F4-0B5E-E13E137F7FDC}"/>
                </a:ext>
              </a:extLst>
            </p:cNvPr>
            <p:cNvSpPr/>
            <p:nvPr/>
          </p:nvSpPr>
          <p:spPr>
            <a:xfrm>
              <a:off x="240212" y="3448877"/>
              <a:ext cx="1648692" cy="1648692"/>
            </a:xfrm>
            <a:prstGeom prst="ellipse">
              <a:avLst/>
            </a:prstGeom>
            <a:solidFill>
              <a:srgbClr val="4F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7"/>
            </a:p>
          </p:txBody>
        </p:sp>
        <p:sp>
          <p:nvSpPr>
            <p:cNvPr id="9" name="TextBox 8">
              <a:extLst>
                <a:ext uri="{FF2B5EF4-FFF2-40B4-BE49-F238E27FC236}">
                  <a16:creationId xmlns:a16="http://schemas.microsoft.com/office/drawing/2014/main" id="{D8C44CAD-5E27-B7BE-9C6D-D46AA82D3354}"/>
                </a:ext>
              </a:extLst>
            </p:cNvPr>
            <p:cNvSpPr txBox="1"/>
            <p:nvPr/>
          </p:nvSpPr>
          <p:spPr>
            <a:xfrm>
              <a:off x="188258" y="3797655"/>
              <a:ext cx="1752599" cy="868505"/>
            </a:xfrm>
            <a:prstGeom prst="rect">
              <a:avLst/>
            </a:prstGeom>
            <a:noFill/>
          </p:spPr>
          <p:txBody>
            <a:bodyPr wrap="square" rtlCol="0">
              <a:spAutoFit/>
            </a:bodyPr>
            <a:lstStyle/>
            <a:p>
              <a:pPr algn="ctr"/>
              <a:r>
                <a:rPr lang="en-US" sz="1197" dirty="0">
                  <a:solidFill>
                    <a:schemeClr val="bg1"/>
                  </a:solidFill>
                  <a:latin typeface="Calibri" panose="020F0502020204030204" pitchFamily="34" charset="0"/>
                </a:rPr>
                <a:t>Create opportunities for new businesses</a:t>
              </a:r>
            </a:p>
          </p:txBody>
        </p:sp>
      </p:grpSp>
      <p:pic>
        <p:nvPicPr>
          <p:cNvPr id="10" name="Picture 9">
            <a:extLst>
              <a:ext uri="{FF2B5EF4-FFF2-40B4-BE49-F238E27FC236}">
                <a16:creationId xmlns:a16="http://schemas.microsoft.com/office/drawing/2014/main" id="{002DFE74-7241-C7E0-53E1-3A9C691166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73921" y="1515631"/>
            <a:ext cx="2983078" cy="628334"/>
          </a:xfrm>
          <a:prstGeom prst="rect">
            <a:avLst/>
          </a:prstGeom>
        </p:spPr>
      </p:pic>
      <p:grpSp>
        <p:nvGrpSpPr>
          <p:cNvPr id="11" name="Group 10">
            <a:extLst>
              <a:ext uri="{FF2B5EF4-FFF2-40B4-BE49-F238E27FC236}">
                <a16:creationId xmlns:a16="http://schemas.microsoft.com/office/drawing/2014/main" id="{1375A96F-7460-7AFB-A2A7-4A858ED907DC}"/>
              </a:ext>
            </a:extLst>
          </p:cNvPr>
          <p:cNvGrpSpPr/>
          <p:nvPr/>
        </p:nvGrpSpPr>
        <p:grpSpPr>
          <a:xfrm>
            <a:off x="10163346" y="3720473"/>
            <a:ext cx="1289905" cy="1169848"/>
            <a:chOff x="-92896" y="4963956"/>
            <a:chExt cx="1856510" cy="1648692"/>
          </a:xfrm>
        </p:grpSpPr>
        <p:sp>
          <p:nvSpPr>
            <p:cNvPr id="12" name="Oval 11">
              <a:extLst>
                <a:ext uri="{FF2B5EF4-FFF2-40B4-BE49-F238E27FC236}">
                  <a16:creationId xmlns:a16="http://schemas.microsoft.com/office/drawing/2014/main" id="{F2C79697-0074-5A11-420D-EC000304A607}"/>
                </a:ext>
              </a:extLst>
            </p:cNvPr>
            <p:cNvSpPr/>
            <p:nvPr/>
          </p:nvSpPr>
          <p:spPr>
            <a:xfrm>
              <a:off x="-19155" y="4963956"/>
              <a:ext cx="1648692" cy="1648692"/>
            </a:xfrm>
            <a:prstGeom prst="ellipse">
              <a:avLst/>
            </a:prstGeom>
            <a:solidFill>
              <a:srgbClr val="ADB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7"/>
            </a:p>
          </p:txBody>
        </p:sp>
        <p:sp>
          <p:nvSpPr>
            <p:cNvPr id="13" name="TextBox 12">
              <a:extLst>
                <a:ext uri="{FF2B5EF4-FFF2-40B4-BE49-F238E27FC236}">
                  <a16:creationId xmlns:a16="http://schemas.microsoft.com/office/drawing/2014/main" id="{D009F24D-0BAD-DEA9-62BE-4FCB63ACA5CF}"/>
                </a:ext>
              </a:extLst>
            </p:cNvPr>
            <p:cNvSpPr txBox="1"/>
            <p:nvPr/>
          </p:nvSpPr>
          <p:spPr>
            <a:xfrm>
              <a:off x="-92896" y="5379454"/>
              <a:ext cx="1856510" cy="907098"/>
            </a:xfrm>
            <a:prstGeom prst="rect">
              <a:avLst/>
            </a:prstGeom>
            <a:noFill/>
          </p:spPr>
          <p:txBody>
            <a:bodyPr wrap="square" rtlCol="0">
              <a:spAutoFit/>
            </a:bodyPr>
            <a:lstStyle/>
            <a:p>
              <a:pPr algn="ctr"/>
              <a:r>
                <a:rPr lang="en-US" sz="1197" dirty="0">
                  <a:solidFill>
                    <a:schemeClr val="bg1"/>
                  </a:solidFill>
                </a:rPr>
                <a:t>Building business </a:t>
              </a:r>
            </a:p>
            <a:p>
              <a:pPr algn="ctr"/>
              <a:r>
                <a:rPr lang="en-US" sz="1197" dirty="0">
                  <a:solidFill>
                    <a:schemeClr val="bg1"/>
                  </a:solidFill>
                </a:rPr>
                <a:t>&amp; technical skills </a:t>
              </a:r>
            </a:p>
            <a:p>
              <a:pPr algn="ctr"/>
              <a:r>
                <a:rPr lang="en-US" sz="1197" dirty="0">
                  <a:solidFill>
                    <a:schemeClr val="bg1"/>
                  </a:solidFill>
                </a:rPr>
                <a:t>of innovators</a:t>
              </a:r>
            </a:p>
          </p:txBody>
        </p:sp>
      </p:grpSp>
      <p:sp>
        <p:nvSpPr>
          <p:cNvPr id="14" name="Oval 13">
            <a:extLst>
              <a:ext uri="{FF2B5EF4-FFF2-40B4-BE49-F238E27FC236}">
                <a16:creationId xmlns:a16="http://schemas.microsoft.com/office/drawing/2014/main" id="{22874711-8DCD-ED38-869F-7CE435727271}"/>
              </a:ext>
            </a:extLst>
          </p:cNvPr>
          <p:cNvSpPr/>
          <p:nvPr/>
        </p:nvSpPr>
        <p:spPr>
          <a:xfrm>
            <a:off x="6923376" y="3627050"/>
            <a:ext cx="1196415" cy="1221831"/>
          </a:xfrm>
          <a:prstGeom prst="ellipse">
            <a:avLst/>
          </a:prstGeom>
          <a:solidFill>
            <a:srgbClr val="95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7"/>
          </a:p>
        </p:txBody>
      </p:sp>
      <p:sp>
        <p:nvSpPr>
          <p:cNvPr id="15" name="TextBox 14">
            <a:extLst>
              <a:ext uri="{FF2B5EF4-FFF2-40B4-BE49-F238E27FC236}">
                <a16:creationId xmlns:a16="http://schemas.microsoft.com/office/drawing/2014/main" id="{7F5A6284-2017-65AA-4626-8EFADD302996}"/>
              </a:ext>
            </a:extLst>
          </p:cNvPr>
          <p:cNvSpPr txBox="1"/>
          <p:nvPr/>
        </p:nvSpPr>
        <p:spPr>
          <a:xfrm>
            <a:off x="6907012" y="3826408"/>
            <a:ext cx="1271818" cy="827473"/>
          </a:xfrm>
          <a:prstGeom prst="rect">
            <a:avLst/>
          </a:prstGeom>
          <a:noFill/>
        </p:spPr>
        <p:txBody>
          <a:bodyPr wrap="square" rtlCol="0">
            <a:spAutoFit/>
          </a:bodyPr>
          <a:lstStyle/>
          <a:p>
            <a:pPr algn="ctr"/>
            <a:r>
              <a:rPr lang="en-ZA" sz="1197" dirty="0">
                <a:solidFill>
                  <a:schemeClr val="bg1"/>
                </a:solidFill>
                <a:latin typeface="Calibri" panose="020F0502020204030204" pitchFamily="34" charset="0"/>
              </a:rPr>
              <a:t>Providing decentralised access to digital </a:t>
            </a:r>
            <a:r>
              <a:rPr lang="en-US" sz="1197" dirty="0">
                <a:solidFill>
                  <a:schemeClr val="bg1"/>
                </a:solidFill>
                <a:latin typeface="Calibri" panose="020F0502020204030204" pitchFamily="34" charset="0"/>
              </a:rPr>
              <a:t>tools &amp; training</a:t>
            </a:r>
            <a:endParaRPr lang="en-US" sz="1197" dirty="0">
              <a:solidFill>
                <a:schemeClr val="bg1"/>
              </a:solidFill>
            </a:endParaRPr>
          </a:p>
        </p:txBody>
      </p:sp>
      <p:grpSp>
        <p:nvGrpSpPr>
          <p:cNvPr id="16" name="Group 15">
            <a:extLst>
              <a:ext uri="{FF2B5EF4-FFF2-40B4-BE49-F238E27FC236}">
                <a16:creationId xmlns:a16="http://schemas.microsoft.com/office/drawing/2014/main" id="{84D37C44-1370-529C-254E-A9D13BC4B5E3}"/>
              </a:ext>
            </a:extLst>
          </p:cNvPr>
          <p:cNvGrpSpPr/>
          <p:nvPr/>
        </p:nvGrpSpPr>
        <p:grpSpPr>
          <a:xfrm>
            <a:off x="10229595" y="2040634"/>
            <a:ext cx="1035862" cy="865581"/>
            <a:chOff x="981638" y="5223023"/>
            <a:chExt cx="1752599" cy="1434032"/>
          </a:xfrm>
        </p:grpSpPr>
        <p:sp>
          <p:nvSpPr>
            <p:cNvPr id="17" name="Oval 16">
              <a:extLst>
                <a:ext uri="{FF2B5EF4-FFF2-40B4-BE49-F238E27FC236}">
                  <a16:creationId xmlns:a16="http://schemas.microsoft.com/office/drawing/2014/main" id="{60725AC9-C792-67EE-CDF0-B4E4BDCB5BF8}"/>
                </a:ext>
              </a:extLst>
            </p:cNvPr>
            <p:cNvSpPr/>
            <p:nvPr/>
          </p:nvSpPr>
          <p:spPr>
            <a:xfrm>
              <a:off x="1171762" y="5223023"/>
              <a:ext cx="1434032" cy="1434032"/>
            </a:xfrm>
            <a:prstGeom prst="ellipse">
              <a:avLst/>
            </a:prstGeom>
            <a:solidFill>
              <a:srgbClr val="4F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7" dirty="0"/>
            </a:p>
          </p:txBody>
        </p:sp>
        <p:sp>
          <p:nvSpPr>
            <p:cNvPr id="18" name="TextBox 17">
              <a:extLst>
                <a:ext uri="{FF2B5EF4-FFF2-40B4-BE49-F238E27FC236}">
                  <a16:creationId xmlns:a16="http://schemas.microsoft.com/office/drawing/2014/main" id="{FAAACA0D-ED9C-7D7E-0CB1-D7FDA30EBC82}"/>
                </a:ext>
              </a:extLst>
            </p:cNvPr>
            <p:cNvSpPr txBox="1"/>
            <p:nvPr/>
          </p:nvSpPr>
          <p:spPr>
            <a:xfrm>
              <a:off x="981638" y="5744812"/>
              <a:ext cx="1752599" cy="457215"/>
            </a:xfrm>
            <a:prstGeom prst="rect">
              <a:avLst/>
            </a:prstGeom>
            <a:noFill/>
          </p:spPr>
          <p:txBody>
            <a:bodyPr wrap="square" rtlCol="0">
              <a:spAutoFit/>
            </a:bodyPr>
            <a:lstStyle/>
            <a:p>
              <a:pPr algn="ctr"/>
              <a:r>
                <a:rPr lang="en-US" sz="1197" dirty="0">
                  <a:solidFill>
                    <a:schemeClr val="bg1"/>
                  </a:solidFill>
                  <a:latin typeface="Calibri" panose="020F0502020204030204" pitchFamily="34" charset="0"/>
                </a:rPr>
                <a:t>Create jobs</a:t>
              </a:r>
            </a:p>
          </p:txBody>
        </p:sp>
      </p:grpSp>
      <p:sp>
        <p:nvSpPr>
          <p:cNvPr id="19" name="Content Placeholder 2">
            <a:extLst>
              <a:ext uri="{FF2B5EF4-FFF2-40B4-BE49-F238E27FC236}">
                <a16:creationId xmlns:a16="http://schemas.microsoft.com/office/drawing/2014/main" id="{C410C440-5217-8DD3-785F-423C130BA765}"/>
              </a:ext>
            </a:extLst>
          </p:cNvPr>
          <p:cNvSpPr txBox="1">
            <a:spLocks/>
          </p:cNvSpPr>
          <p:nvPr/>
        </p:nvSpPr>
        <p:spPr>
          <a:xfrm>
            <a:off x="6891082" y="4890321"/>
            <a:ext cx="4647828" cy="9520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397" dirty="0">
                <a:solidFill>
                  <a:schemeClr val="accent5"/>
                </a:solidFill>
                <a:ea typeface="Open Sans" panose="020B0606030504020204" pitchFamily="34" charset="0"/>
                <a:cs typeface="Open Sans" panose="020B0606030504020204" pitchFamily="34" charset="0"/>
              </a:rPr>
              <a:t>The </a:t>
            </a:r>
            <a:r>
              <a:rPr lang="en-ZA" sz="1397" b="1" i="1" dirty="0">
                <a:solidFill>
                  <a:schemeClr val="accent5"/>
                </a:solidFill>
                <a:ea typeface="Open Sans" panose="020B0606030504020204" pitchFamily="34" charset="0"/>
                <a:cs typeface="Open Sans" panose="020B0606030504020204" pitchFamily="34" charset="0"/>
              </a:rPr>
              <a:t>Richmond–</a:t>
            </a:r>
            <a:r>
              <a:rPr lang="en-ZA" sz="1397" b="1" i="1" dirty="0" err="1">
                <a:solidFill>
                  <a:schemeClr val="accent5"/>
                </a:solidFill>
                <a:ea typeface="Open Sans" panose="020B0606030504020204" pitchFamily="34" charset="0"/>
                <a:cs typeface="Open Sans" panose="020B0606030504020204" pitchFamily="34" charset="0"/>
              </a:rPr>
              <a:t>Indaleni</a:t>
            </a:r>
            <a:r>
              <a:rPr lang="en-ZA" sz="1397" b="1" i="1" dirty="0">
                <a:solidFill>
                  <a:schemeClr val="accent5"/>
                </a:solidFill>
                <a:ea typeface="Open Sans" panose="020B0606030504020204" pitchFamily="34" charset="0"/>
                <a:cs typeface="Open Sans" panose="020B0606030504020204" pitchFamily="34" charset="0"/>
              </a:rPr>
              <a:t> Innovation Co-Lab </a:t>
            </a:r>
            <a:r>
              <a:rPr lang="en-ZA" sz="1397" dirty="0">
                <a:solidFill>
                  <a:schemeClr val="accent5"/>
                </a:solidFill>
                <a:ea typeface="Open Sans" panose="020B0606030504020204" pitchFamily="34" charset="0"/>
                <a:cs typeface="Open Sans" panose="020B0606030504020204" pitchFamily="34" charset="0"/>
              </a:rPr>
              <a:t>aims to support local entrepreneurs, designers, small scale manufacturers, and innovators, working in the FP&amp;M sector, to further develop themselves, and their ideas. </a:t>
            </a:r>
          </a:p>
        </p:txBody>
      </p:sp>
      <p:sp>
        <p:nvSpPr>
          <p:cNvPr id="20" name="TextBox 19">
            <a:extLst>
              <a:ext uri="{FF2B5EF4-FFF2-40B4-BE49-F238E27FC236}">
                <a16:creationId xmlns:a16="http://schemas.microsoft.com/office/drawing/2014/main" id="{8869AF0C-1DF0-0308-1FB9-45627E705529}"/>
              </a:ext>
            </a:extLst>
          </p:cNvPr>
          <p:cNvSpPr txBox="1"/>
          <p:nvPr/>
        </p:nvSpPr>
        <p:spPr>
          <a:xfrm>
            <a:off x="2330934" y="4575855"/>
            <a:ext cx="1471874" cy="307136"/>
          </a:xfrm>
          <a:prstGeom prst="rect">
            <a:avLst/>
          </a:prstGeom>
          <a:noFill/>
        </p:spPr>
        <p:txBody>
          <a:bodyPr wrap="square" numCol="1" rtlCol="0">
            <a:spAutoFit/>
          </a:bodyPr>
          <a:lstStyle/>
          <a:p>
            <a:pPr marL="456240" indent="-441983"/>
            <a:r>
              <a:rPr lang="en-US" sz="1397" dirty="0">
                <a:solidFill>
                  <a:schemeClr val="tx1">
                    <a:lumMod val="75000"/>
                    <a:lumOff val="25000"/>
                  </a:schemeClr>
                </a:solidFill>
              </a:rPr>
              <a:t>AUTOMATION</a:t>
            </a:r>
          </a:p>
        </p:txBody>
      </p:sp>
      <p:sp>
        <p:nvSpPr>
          <p:cNvPr id="21" name="TextBox 20">
            <a:extLst>
              <a:ext uri="{FF2B5EF4-FFF2-40B4-BE49-F238E27FC236}">
                <a16:creationId xmlns:a16="http://schemas.microsoft.com/office/drawing/2014/main" id="{63D16FB7-137B-842F-D7AB-10F8B3EF731F}"/>
              </a:ext>
            </a:extLst>
          </p:cNvPr>
          <p:cNvSpPr txBox="1"/>
          <p:nvPr/>
        </p:nvSpPr>
        <p:spPr>
          <a:xfrm>
            <a:off x="625458" y="4583186"/>
            <a:ext cx="1471874" cy="307136"/>
          </a:xfrm>
          <a:prstGeom prst="rect">
            <a:avLst/>
          </a:prstGeom>
          <a:noFill/>
        </p:spPr>
        <p:txBody>
          <a:bodyPr wrap="square" numCol="1" rtlCol="0">
            <a:spAutoFit/>
          </a:bodyPr>
          <a:lstStyle/>
          <a:p>
            <a:pPr marL="456240" indent="-441983"/>
            <a:r>
              <a:rPr lang="en-US" sz="1397" dirty="0">
                <a:solidFill>
                  <a:schemeClr val="tx1">
                    <a:lumMod val="75000"/>
                    <a:lumOff val="25000"/>
                  </a:schemeClr>
                </a:solidFill>
              </a:rPr>
              <a:t>MECHANISATION</a:t>
            </a:r>
          </a:p>
        </p:txBody>
      </p:sp>
      <p:sp>
        <p:nvSpPr>
          <p:cNvPr id="22" name="TextBox 21">
            <a:extLst>
              <a:ext uri="{FF2B5EF4-FFF2-40B4-BE49-F238E27FC236}">
                <a16:creationId xmlns:a16="http://schemas.microsoft.com/office/drawing/2014/main" id="{8BF3DB7C-BD9D-4769-5797-9D09DE1D9C7C}"/>
              </a:ext>
            </a:extLst>
          </p:cNvPr>
          <p:cNvSpPr txBox="1"/>
          <p:nvPr/>
        </p:nvSpPr>
        <p:spPr>
          <a:xfrm>
            <a:off x="3702731" y="4585563"/>
            <a:ext cx="1799440" cy="307136"/>
          </a:xfrm>
          <a:prstGeom prst="rect">
            <a:avLst/>
          </a:prstGeom>
          <a:noFill/>
        </p:spPr>
        <p:txBody>
          <a:bodyPr wrap="square" numCol="1" rtlCol="0">
            <a:spAutoFit/>
          </a:bodyPr>
          <a:lstStyle/>
          <a:p>
            <a:pPr marL="456240" indent="-441983"/>
            <a:r>
              <a:rPr lang="en-US" sz="1397" dirty="0">
                <a:solidFill>
                  <a:schemeClr val="tx1">
                    <a:lumMod val="75000"/>
                    <a:lumOff val="25000"/>
                  </a:schemeClr>
                </a:solidFill>
              </a:rPr>
              <a:t>CODING &amp; ROBOTICS</a:t>
            </a:r>
          </a:p>
        </p:txBody>
      </p:sp>
      <p:sp>
        <p:nvSpPr>
          <p:cNvPr id="23" name="Oval 22">
            <a:extLst>
              <a:ext uri="{FF2B5EF4-FFF2-40B4-BE49-F238E27FC236}">
                <a16:creationId xmlns:a16="http://schemas.microsoft.com/office/drawing/2014/main" id="{4113F85C-806C-EB91-6F7B-8B3EF96A140E}"/>
              </a:ext>
            </a:extLst>
          </p:cNvPr>
          <p:cNvSpPr/>
          <p:nvPr/>
        </p:nvSpPr>
        <p:spPr>
          <a:xfrm>
            <a:off x="3941421" y="3282213"/>
            <a:ext cx="1186966" cy="1186966"/>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24" name="Oval 23">
            <a:extLst>
              <a:ext uri="{FF2B5EF4-FFF2-40B4-BE49-F238E27FC236}">
                <a16:creationId xmlns:a16="http://schemas.microsoft.com/office/drawing/2014/main" id="{C595C1CF-E0BB-2879-DA3C-57927B2F4FDD}"/>
              </a:ext>
            </a:extLst>
          </p:cNvPr>
          <p:cNvSpPr/>
          <p:nvPr/>
        </p:nvSpPr>
        <p:spPr>
          <a:xfrm>
            <a:off x="3886824" y="3227616"/>
            <a:ext cx="1296160" cy="1296160"/>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dirty="0"/>
          </a:p>
        </p:txBody>
      </p:sp>
      <p:sp>
        <p:nvSpPr>
          <p:cNvPr id="25" name="Oval 24">
            <a:extLst>
              <a:ext uri="{FF2B5EF4-FFF2-40B4-BE49-F238E27FC236}">
                <a16:creationId xmlns:a16="http://schemas.microsoft.com/office/drawing/2014/main" id="{117C435A-1A84-8DFB-8192-DBB19D8AEBC0}"/>
              </a:ext>
            </a:extLst>
          </p:cNvPr>
          <p:cNvSpPr/>
          <p:nvPr/>
        </p:nvSpPr>
        <p:spPr>
          <a:xfrm>
            <a:off x="2347935" y="3226787"/>
            <a:ext cx="1186966" cy="1186966"/>
          </a:xfrm>
          <a:prstGeom prst="ellipse">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26" name="Oval 25">
            <a:extLst>
              <a:ext uri="{FF2B5EF4-FFF2-40B4-BE49-F238E27FC236}">
                <a16:creationId xmlns:a16="http://schemas.microsoft.com/office/drawing/2014/main" id="{F2D70035-BCC2-EA38-5129-D7A99C71FAA9}"/>
              </a:ext>
            </a:extLst>
          </p:cNvPr>
          <p:cNvSpPr/>
          <p:nvPr/>
        </p:nvSpPr>
        <p:spPr>
          <a:xfrm>
            <a:off x="2287747" y="3175121"/>
            <a:ext cx="1296160" cy="1296160"/>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dirty="0"/>
          </a:p>
        </p:txBody>
      </p:sp>
      <p:sp>
        <p:nvSpPr>
          <p:cNvPr id="27" name="Oval 26">
            <a:extLst>
              <a:ext uri="{FF2B5EF4-FFF2-40B4-BE49-F238E27FC236}">
                <a16:creationId xmlns:a16="http://schemas.microsoft.com/office/drawing/2014/main" id="{EC083013-439B-840A-8409-C6B4FA249342}"/>
              </a:ext>
            </a:extLst>
          </p:cNvPr>
          <p:cNvSpPr/>
          <p:nvPr/>
        </p:nvSpPr>
        <p:spPr>
          <a:xfrm>
            <a:off x="731890" y="3235503"/>
            <a:ext cx="1186966" cy="1186966"/>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dirty="0"/>
          </a:p>
        </p:txBody>
      </p:sp>
      <p:sp>
        <p:nvSpPr>
          <p:cNvPr id="28" name="Oval 27">
            <a:extLst>
              <a:ext uri="{FF2B5EF4-FFF2-40B4-BE49-F238E27FC236}">
                <a16:creationId xmlns:a16="http://schemas.microsoft.com/office/drawing/2014/main" id="{9B24DF8B-C71C-0E8F-686A-C96932C80C28}"/>
              </a:ext>
            </a:extLst>
          </p:cNvPr>
          <p:cNvSpPr/>
          <p:nvPr/>
        </p:nvSpPr>
        <p:spPr>
          <a:xfrm>
            <a:off x="664272" y="3175121"/>
            <a:ext cx="1296160" cy="1296160"/>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6" dirty="0"/>
          </a:p>
        </p:txBody>
      </p:sp>
      <p:sp>
        <p:nvSpPr>
          <p:cNvPr id="29" name="TextBox 28">
            <a:extLst>
              <a:ext uri="{FF2B5EF4-FFF2-40B4-BE49-F238E27FC236}">
                <a16:creationId xmlns:a16="http://schemas.microsoft.com/office/drawing/2014/main" id="{206A2C8F-5C89-2C0E-BD9E-CB251D45BA5A}"/>
              </a:ext>
            </a:extLst>
          </p:cNvPr>
          <p:cNvSpPr txBox="1"/>
          <p:nvPr/>
        </p:nvSpPr>
        <p:spPr>
          <a:xfrm>
            <a:off x="318740" y="991314"/>
            <a:ext cx="5496261" cy="2242088"/>
          </a:xfrm>
          <a:prstGeom prst="rect">
            <a:avLst/>
          </a:prstGeom>
          <a:noFill/>
        </p:spPr>
        <p:txBody>
          <a:bodyPr wrap="square" numCol="1" rtlCol="0">
            <a:spAutoFit/>
          </a:bodyPr>
          <a:lstStyle/>
          <a:p>
            <a:pPr algn="ctr"/>
            <a:r>
              <a:rPr lang="en-US" sz="1397" b="1" dirty="0">
                <a:solidFill>
                  <a:schemeClr val="accent5"/>
                </a:solidFill>
                <a:ea typeface="Open Sans" panose="020B0606030504020204" pitchFamily="34" charset="0"/>
                <a:cs typeface="Open Sans" panose="020B0606030504020204" pitchFamily="34" charset="0"/>
              </a:rPr>
              <a:t>Manufacturing Enhancement For Future Leaders: </a:t>
            </a:r>
          </a:p>
          <a:p>
            <a:pPr algn="ctr"/>
            <a:r>
              <a:rPr lang="en-US" sz="1397" b="1" dirty="0">
                <a:solidFill>
                  <a:schemeClr val="accent5"/>
                </a:solidFill>
                <a:ea typeface="Open Sans" panose="020B0606030504020204" pitchFamily="34" charset="0"/>
                <a:cs typeface="Open Sans" panose="020B0606030504020204" pitchFamily="34" charset="0"/>
              </a:rPr>
              <a:t>Technical Skills Development –</a:t>
            </a:r>
            <a:endParaRPr lang="en-US" sz="1397" dirty="0">
              <a:solidFill>
                <a:schemeClr val="accent5"/>
              </a:solidFill>
              <a:ea typeface="Open Sans" panose="020B0606030504020204" pitchFamily="34" charset="0"/>
              <a:cs typeface="Open Sans" panose="020B0606030504020204" pitchFamily="34" charset="0"/>
            </a:endParaRPr>
          </a:p>
          <a:p>
            <a:pPr algn="ctr"/>
            <a:r>
              <a:rPr lang="en-US" sz="1397" dirty="0">
                <a:solidFill>
                  <a:schemeClr val="accent5"/>
                </a:solidFill>
                <a:ea typeface="Open Sans" panose="020B0606030504020204" pitchFamily="34" charset="0"/>
                <a:cs typeface="Open Sans" panose="020B0606030504020204" pitchFamily="34" charset="0"/>
              </a:rPr>
              <a:t>Work experience for TVET/HET Graduates: </a:t>
            </a:r>
          </a:p>
          <a:p>
            <a:pPr algn="ctr"/>
            <a:endParaRPr lang="en-ZA" sz="1397" dirty="0">
              <a:solidFill>
                <a:schemeClr val="accent5"/>
              </a:solidFill>
              <a:ea typeface="Open Sans" panose="020B0606030504020204" pitchFamily="34" charset="0"/>
              <a:cs typeface="Open Sans" panose="020B0606030504020204" pitchFamily="34" charset="0"/>
            </a:endParaRPr>
          </a:p>
          <a:p>
            <a:pPr algn="ctr"/>
            <a:r>
              <a:rPr lang="en-ZA" sz="1397" dirty="0">
                <a:solidFill>
                  <a:schemeClr val="accent5"/>
                </a:solidFill>
                <a:ea typeface="Open Sans" panose="020B0606030504020204" pitchFamily="34" charset="0"/>
                <a:cs typeface="Open Sans" panose="020B0606030504020204" pitchFamily="34" charset="0"/>
              </a:rPr>
              <a:t>Future Skills Programme:</a:t>
            </a:r>
            <a:r>
              <a:rPr lang="en-US" sz="1397" b="1" dirty="0">
                <a:solidFill>
                  <a:schemeClr val="accent5"/>
                </a:solidFill>
                <a:ea typeface="Open Sans" panose="020B0606030504020204" pitchFamily="34" charset="0"/>
                <a:cs typeface="Open Sans" panose="020B0606030504020204" pitchFamily="34" charset="0"/>
              </a:rPr>
              <a:t> </a:t>
            </a:r>
          </a:p>
          <a:p>
            <a:pPr algn="ctr"/>
            <a:r>
              <a:rPr lang="en-US" sz="1397" b="1" dirty="0" err="1">
                <a:solidFill>
                  <a:schemeClr val="accent5"/>
                </a:solidFill>
                <a:ea typeface="Open Sans" panose="020B0606030504020204" pitchFamily="34" charset="0"/>
                <a:cs typeface="Open Sans" panose="020B0606030504020204" pitchFamily="34" charset="0"/>
              </a:rPr>
              <a:t>CodeSpace</a:t>
            </a:r>
            <a:r>
              <a:rPr lang="en-US" sz="1397" b="1" dirty="0">
                <a:solidFill>
                  <a:schemeClr val="accent5"/>
                </a:solidFill>
                <a:ea typeface="Open Sans" panose="020B0606030504020204" pitchFamily="34" charset="0"/>
                <a:cs typeface="Open Sans" panose="020B0606030504020204" pitchFamily="34" charset="0"/>
              </a:rPr>
              <a:t> </a:t>
            </a:r>
            <a:r>
              <a:rPr lang="en-US" sz="1397" dirty="0">
                <a:solidFill>
                  <a:schemeClr val="accent5"/>
                </a:solidFill>
                <a:ea typeface="Open Sans" panose="020B0606030504020204" pitchFamily="34" charset="0"/>
                <a:cs typeface="Open Sans" panose="020B0606030504020204" pitchFamily="34" charset="0"/>
              </a:rPr>
              <a:t>Coding &amp; Robotics</a:t>
            </a:r>
          </a:p>
          <a:p>
            <a:pPr algn="ctr"/>
            <a:r>
              <a:rPr lang="en-US" sz="1397" dirty="0">
                <a:solidFill>
                  <a:schemeClr val="accent5"/>
                </a:solidFill>
                <a:ea typeface="Open Sans" panose="020B0606030504020204" pitchFamily="34" charset="0"/>
                <a:cs typeface="Open Sans" panose="020B0606030504020204" pitchFamily="34" charset="0"/>
              </a:rPr>
              <a:t>Technical Skills Programme: Learnerships</a:t>
            </a:r>
          </a:p>
          <a:p>
            <a:pPr algn="ctr"/>
            <a:r>
              <a:rPr lang="en-US" sz="1397" dirty="0">
                <a:solidFill>
                  <a:schemeClr val="accent5"/>
                </a:solidFill>
                <a:ea typeface="Open Sans" panose="020B0606030504020204" pitchFamily="34" charset="0"/>
                <a:cs typeface="Open Sans" panose="020B0606030504020204" pitchFamily="34" charset="0"/>
              </a:rPr>
              <a:t>Automation &amp; Mechanisation skills</a:t>
            </a:r>
          </a:p>
          <a:p>
            <a:pPr algn="ctr"/>
            <a:endParaRPr lang="en-US" sz="1397" dirty="0">
              <a:solidFill>
                <a:schemeClr val="accent5"/>
              </a:solidFill>
              <a:ea typeface="Open Sans" panose="020B0606030504020204" pitchFamily="34" charset="0"/>
              <a:cs typeface="Open Sans" panose="020B0606030504020204" pitchFamily="34" charset="0"/>
            </a:endParaRPr>
          </a:p>
          <a:p>
            <a:pPr algn="ctr"/>
            <a:r>
              <a:rPr lang="en-US" sz="1397" dirty="0">
                <a:solidFill>
                  <a:schemeClr val="accent5"/>
                </a:solidFill>
                <a:ea typeface="Open Sans" panose="020B0606030504020204" pitchFamily="34" charset="0"/>
                <a:cs typeface="Open Sans" panose="020B0606030504020204" pitchFamily="34" charset="0"/>
              </a:rPr>
              <a:t>180 Learners benefitted</a:t>
            </a:r>
          </a:p>
        </p:txBody>
      </p:sp>
      <p:sp>
        <p:nvSpPr>
          <p:cNvPr id="30" name="Rectangle 29">
            <a:extLst>
              <a:ext uri="{FF2B5EF4-FFF2-40B4-BE49-F238E27FC236}">
                <a16:creationId xmlns:a16="http://schemas.microsoft.com/office/drawing/2014/main" id="{1167750F-C0DB-0422-286E-083426829847}"/>
              </a:ext>
            </a:extLst>
          </p:cNvPr>
          <p:cNvSpPr/>
          <p:nvPr/>
        </p:nvSpPr>
        <p:spPr>
          <a:xfrm>
            <a:off x="622589" y="5062806"/>
            <a:ext cx="4719311" cy="1612600"/>
          </a:xfrm>
          <a:prstGeom prst="rect">
            <a:avLst/>
          </a:prstGeom>
          <a:solidFill>
            <a:srgbClr val="50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7033" algn="ctr"/>
            <a:endParaRPr lang="en-ZA" sz="1197" dirty="0">
              <a:solidFill>
                <a:srgbClr val="29808F"/>
              </a:solidFill>
              <a:latin typeface="Arial" panose="020B0604020202020204" pitchFamily="34" charset="0"/>
              <a:cs typeface="Arial" panose="020B0604020202020204" pitchFamily="34" charset="0"/>
            </a:endParaRPr>
          </a:p>
        </p:txBody>
      </p:sp>
      <p:sp>
        <p:nvSpPr>
          <p:cNvPr id="31" name="Content Placeholder 2">
            <a:extLst>
              <a:ext uri="{FF2B5EF4-FFF2-40B4-BE49-F238E27FC236}">
                <a16:creationId xmlns:a16="http://schemas.microsoft.com/office/drawing/2014/main" id="{7B4BE696-8FBD-6410-DC90-31A6F9A0BE2D}"/>
              </a:ext>
            </a:extLst>
          </p:cNvPr>
          <p:cNvSpPr txBox="1">
            <a:spLocks/>
          </p:cNvSpPr>
          <p:nvPr/>
        </p:nvSpPr>
        <p:spPr>
          <a:xfrm>
            <a:off x="838546" y="5270541"/>
            <a:ext cx="4266040" cy="1412195"/>
          </a:xfrm>
          <a:prstGeom prst="rect">
            <a:avLst/>
          </a:prstGeom>
        </p:spPr>
        <p:txBody>
          <a:bodyPr vert="horz" lIns="91250" tIns="45625" rIns="91250" bIns="45625"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397" dirty="0">
                <a:solidFill>
                  <a:schemeClr val="bg1"/>
                </a:solidFill>
                <a:ea typeface="Open Sans" panose="020B0606030504020204" pitchFamily="34" charset="0"/>
                <a:cs typeface="Open Sans" panose="020B0606030504020204" pitchFamily="34" charset="0"/>
              </a:rPr>
              <a:t>The SA R-CTFL value chain needs to close existing technology and competitiveness gaps and embrace new technologies and the operating models these technologies give rise to. The support for 4</a:t>
            </a:r>
            <a:r>
              <a:rPr lang="en-ZA" sz="1397" baseline="30000" dirty="0">
                <a:solidFill>
                  <a:schemeClr val="bg1"/>
                </a:solidFill>
                <a:ea typeface="Open Sans" panose="020B0606030504020204" pitchFamily="34" charset="0"/>
                <a:cs typeface="Open Sans" panose="020B0606030504020204" pitchFamily="34" charset="0"/>
              </a:rPr>
              <a:t>th</a:t>
            </a:r>
            <a:r>
              <a:rPr lang="en-ZA" sz="1397" dirty="0">
                <a:solidFill>
                  <a:schemeClr val="bg1"/>
                </a:solidFill>
                <a:ea typeface="Open Sans" panose="020B0606030504020204" pitchFamily="34" charset="0"/>
                <a:cs typeface="Open Sans" panose="020B0606030504020204" pitchFamily="34" charset="0"/>
              </a:rPr>
              <a:t> industrial revolution is therefore critical at abstract and more applied levels.</a:t>
            </a:r>
            <a:endParaRPr lang="en-US" sz="1397" dirty="0">
              <a:solidFill>
                <a:schemeClr val="bg1"/>
              </a:solidFill>
              <a:ea typeface="Open Sans" panose="020B0606030504020204" pitchFamily="34" charset="0"/>
              <a:cs typeface="Open Sans" panose="020B0606030504020204" pitchFamily="34" charset="0"/>
            </a:endParaRPr>
          </a:p>
        </p:txBody>
      </p:sp>
      <p:cxnSp>
        <p:nvCxnSpPr>
          <p:cNvPr id="32" name="Straight Connector 31">
            <a:extLst>
              <a:ext uri="{FF2B5EF4-FFF2-40B4-BE49-F238E27FC236}">
                <a16:creationId xmlns:a16="http://schemas.microsoft.com/office/drawing/2014/main" id="{525B397A-F3A8-D9BB-E5C0-C57B0F21F97A}"/>
              </a:ext>
            </a:extLst>
          </p:cNvPr>
          <p:cNvCxnSpPr>
            <a:cxnSpLocks/>
          </p:cNvCxnSpPr>
          <p:nvPr/>
        </p:nvCxnSpPr>
        <p:spPr>
          <a:xfrm>
            <a:off x="6083300" y="1031509"/>
            <a:ext cx="0" cy="5651227"/>
          </a:xfrm>
          <a:prstGeom prst="line">
            <a:avLst/>
          </a:prstGeom>
          <a:ln>
            <a:solidFill>
              <a:srgbClr val="468498"/>
            </a:solidFill>
            <a:prstDash val="sys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3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046E387A-44A8-D848-B803-E288984C9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extBox 2">
            <a:extLst>
              <a:ext uri="{FF2B5EF4-FFF2-40B4-BE49-F238E27FC236}">
                <a16:creationId xmlns:a16="http://schemas.microsoft.com/office/drawing/2014/main" id="{7944B9F2-942E-778C-173D-4C706A2C17F3}"/>
              </a:ext>
            </a:extLst>
          </p:cNvPr>
          <p:cNvSpPr txBox="1"/>
          <p:nvPr/>
        </p:nvSpPr>
        <p:spPr>
          <a:xfrm>
            <a:off x="2994124" y="230678"/>
            <a:ext cx="6178352" cy="614271"/>
          </a:xfrm>
          <a:prstGeom prst="rect">
            <a:avLst/>
          </a:prstGeom>
          <a:noFill/>
        </p:spPr>
        <p:txBody>
          <a:bodyPr wrap="square">
            <a:spAutoFit/>
          </a:bodyPr>
          <a:lstStyle/>
          <a:p>
            <a:r>
              <a:rPr lang="en-US" sz="3393" b="1" dirty="0">
                <a:solidFill>
                  <a:srgbClr val="2E6288"/>
                </a:solidFill>
                <a:ea typeface="+mj-ea"/>
                <a:cs typeface="+mj-cs"/>
              </a:rPr>
              <a:t>OUTCOME: QUALITY ASSURANCE</a:t>
            </a:r>
          </a:p>
        </p:txBody>
      </p:sp>
      <p:sp>
        <p:nvSpPr>
          <p:cNvPr id="4" name="Oval 3">
            <a:extLst>
              <a:ext uri="{FF2B5EF4-FFF2-40B4-BE49-F238E27FC236}">
                <a16:creationId xmlns:a16="http://schemas.microsoft.com/office/drawing/2014/main" id="{2AA14F07-CAA3-33FA-4653-2CEC45BEAE4C}"/>
              </a:ext>
            </a:extLst>
          </p:cNvPr>
          <p:cNvSpPr/>
          <p:nvPr/>
        </p:nvSpPr>
        <p:spPr>
          <a:xfrm>
            <a:off x="767934" y="3955615"/>
            <a:ext cx="2499987" cy="2499987"/>
          </a:xfrm>
          <a:prstGeom prst="ellipse">
            <a:avLst/>
          </a:prstGeom>
          <a:solidFill>
            <a:srgbClr val="4F747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2480">
              <a:defRPr/>
            </a:pPr>
            <a:r>
              <a:rPr lang="en-GB" sz="1796" dirty="0">
                <a:solidFill>
                  <a:prstClr val="white"/>
                </a:solidFill>
                <a:latin typeface="Calibri" panose="020F0502020204030204"/>
              </a:rPr>
              <a:t>QCTO Occupational </a:t>
            </a:r>
          </a:p>
          <a:p>
            <a:pPr algn="ctr" defTabSz="912480">
              <a:defRPr/>
            </a:pPr>
            <a:r>
              <a:rPr lang="en-GB" sz="1796" dirty="0">
                <a:solidFill>
                  <a:prstClr val="white"/>
                </a:solidFill>
                <a:latin typeface="Calibri" panose="020F0502020204030204"/>
              </a:rPr>
              <a:t>qualifications </a:t>
            </a:r>
          </a:p>
          <a:p>
            <a:pPr algn="ctr" defTabSz="912480">
              <a:defRPr/>
            </a:pPr>
            <a:r>
              <a:rPr lang="en-GB" sz="1796" dirty="0">
                <a:solidFill>
                  <a:prstClr val="white"/>
                </a:solidFill>
                <a:latin typeface="Calibri" panose="020F0502020204030204"/>
              </a:rPr>
              <a:t>development </a:t>
            </a:r>
          </a:p>
          <a:p>
            <a:pPr algn="ctr" defTabSz="912480">
              <a:defRPr/>
            </a:pPr>
            <a:r>
              <a:rPr lang="en-GB" sz="3193" b="1" dirty="0">
                <a:solidFill>
                  <a:prstClr val="white"/>
                </a:solidFill>
                <a:latin typeface="Calibri" panose="020F0502020204030204"/>
              </a:rPr>
              <a:t>100%</a:t>
            </a:r>
            <a:endParaRPr lang="en-ZA" sz="3193" b="1" dirty="0">
              <a:solidFill>
                <a:prstClr val="white"/>
              </a:solidFill>
              <a:latin typeface="Calibri" panose="020F0502020204030204"/>
            </a:endParaRPr>
          </a:p>
        </p:txBody>
      </p:sp>
      <p:sp>
        <p:nvSpPr>
          <p:cNvPr id="5" name="Oval 4">
            <a:extLst>
              <a:ext uri="{FF2B5EF4-FFF2-40B4-BE49-F238E27FC236}">
                <a16:creationId xmlns:a16="http://schemas.microsoft.com/office/drawing/2014/main" id="{6631C627-FFBB-7E04-CBDA-D3CD09C76E0D}"/>
              </a:ext>
            </a:extLst>
          </p:cNvPr>
          <p:cNvSpPr/>
          <p:nvPr/>
        </p:nvSpPr>
        <p:spPr>
          <a:xfrm>
            <a:off x="2124174" y="1644658"/>
            <a:ext cx="2499987" cy="2499987"/>
          </a:xfrm>
          <a:prstGeom prst="ellipse">
            <a:avLst/>
          </a:prstGeom>
          <a:solidFill>
            <a:srgbClr val="4F747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2480">
              <a:defRPr/>
            </a:pPr>
            <a:r>
              <a:rPr lang="en-GB" sz="1796" dirty="0">
                <a:solidFill>
                  <a:prstClr val="white"/>
                </a:solidFill>
                <a:latin typeface="Calibri" panose="020F0502020204030204"/>
              </a:rPr>
              <a:t>TVET/CET lecturers </a:t>
            </a:r>
          </a:p>
          <a:p>
            <a:pPr algn="ctr" defTabSz="912480">
              <a:defRPr/>
            </a:pPr>
            <a:r>
              <a:rPr lang="en-GB" sz="1796" dirty="0">
                <a:solidFill>
                  <a:prstClr val="white"/>
                </a:solidFill>
                <a:latin typeface="Calibri" panose="020F0502020204030204"/>
              </a:rPr>
              <a:t>entered industry </a:t>
            </a:r>
          </a:p>
          <a:p>
            <a:pPr algn="ctr" defTabSz="912480">
              <a:defRPr/>
            </a:pPr>
            <a:r>
              <a:rPr lang="en-GB" sz="1796" dirty="0">
                <a:solidFill>
                  <a:prstClr val="white"/>
                </a:solidFill>
                <a:latin typeface="Calibri" panose="020F0502020204030204"/>
              </a:rPr>
              <a:t>development </a:t>
            </a:r>
          </a:p>
          <a:p>
            <a:pPr algn="ctr" defTabSz="912480">
              <a:defRPr/>
            </a:pPr>
            <a:r>
              <a:rPr lang="en-GB" sz="1796" dirty="0">
                <a:solidFill>
                  <a:prstClr val="white"/>
                </a:solidFill>
                <a:latin typeface="Calibri" panose="020F0502020204030204"/>
              </a:rPr>
              <a:t>programmes </a:t>
            </a:r>
          </a:p>
          <a:p>
            <a:pPr algn="ctr" defTabSz="912480">
              <a:defRPr/>
            </a:pPr>
            <a:r>
              <a:rPr lang="en-GB" sz="3193" b="1" dirty="0">
                <a:solidFill>
                  <a:prstClr val="white"/>
                </a:solidFill>
                <a:latin typeface="Calibri" panose="020F0502020204030204"/>
              </a:rPr>
              <a:t>187%</a:t>
            </a:r>
            <a:endParaRPr lang="en-ZA" sz="3193" b="1" dirty="0">
              <a:solidFill>
                <a:prstClr val="white"/>
              </a:solidFill>
              <a:latin typeface="Calibri" panose="020F0502020204030204"/>
            </a:endParaRPr>
          </a:p>
        </p:txBody>
      </p:sp>
      <p:sp>
        <p:nvSpPr>
          <p:cNvPr id="6" name="Oval 5">
            <a:extLst>
              <a:ext uri="{FF2B5EF4-FFF2-40B4-BE49-F238E27FC236}">
                <a16:creationId xmlns:a16="http://schemas.microsoft.com/office/drawing/2014/main" id="{33E782FB-0A3C-DA23-7AA9-BC186066D9FA}"/>
              </a:ext>
            </a:extLst>
          </p:cNvPr>
          <p:cNvSpPr/>
          <p:nvPr/>
        </p:nvSpPr>
        <p:spPr>
          <a:xfrm>
            <a:off x="6692900" y="1550143"/>
            <a:ext cx="2499987" cy="2499987"/>
          </a:xfrm>
          <a:prstGeom prst="ellipse">
            <a:avLst/>
          </a:prstGeom>
          <a:solidFill>
            <a:srgbClr val="4F747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2480">
              <a:defRPr/>
            </a:pPr>
            <a:r>
              <a:rPr lang="en-GB" sz="1796" dirty="0">
                <a:solidFill>
                  <a:prstClr val="white"/>
                </a:solidFill>
                <a:latin typeface="Calibri" panose="020F0502020204030204"/>
              </a:rPr>
              <a:t>TVET/centres of </a:t>
            </a:r>
          </a:p>
          <a:p>
            <a:pPr algn="ctr" defTabSz="912480">
              <a:defRPr/>
            </a:pPr>
            <a:r>
              <a:rPr lang="en-GB" sz="1796" dirty="0">
                <a:solidFill>
                  <a:prstClr val="white"/>
                </a:solidFill>
                <a:latin typeface="Calibri" panose="020F0502020204030204"/>
              </a:rPr>
              <a:t>specialisation funded </a:t>
            </a:r>
          </a:p>
          <a:p>
            <a:pPr algn="ctr" defTabSz="912480">
              <a:defRPr/>
            </a:pPr>
            <a:r>
              <a:rPr lang="en-GB" sz="3193" b="1" dirty="0">
                <a:solidFill>
                  <a:prstClr val="white"/>
                </a:solidFill>
                <a:latin typeface="Calibri" panose="020F0502020204030204"/>
              </a:rPr>
              <a:t>100%</a:t>
            </a:r>
            <a:endParaRPr lang="en-ZA" sz="3193" b="1" dirty="0">
              <a:solidFill>
                <a:prstClr val="white"/>
              </a:solidFill>
              <a:latin typeface="Calibri" panose="020F0502020204030204"/>
            </a:endParaRPr>
          </a:p>
        </p:txBody>
      </p:sp>
      <p:sp>
        <p:nvSpPr>
          <p:cNvPr id="7" name="Oval 6">
            <a:extLst>
              <a:ext uri="{FF2B5EF4-FFF2-40B4-BE49-F238E27FC236}">
                <a16:creationId xmlns:a16="http://schemas.microsoft.com/office/drawing/2014/main" id="{576DB079-379B-9406-1F02-D5FD52A9B223}"/>
              </a:ext>
            </a:extLst>
          </p:cNvPr>
          <p:cNvSpPr/>
          <p:nvPr/>
        </p:nvSpPr>
        <p:spPr>
          <a:xfrm>
            <a:off x="8248794" y="3763832"/>
            <a:ext cx="2499987" cy="2499987"/>
          </a:xfrm>
          <a:prstGeom prst="ellipse">
            <a:avLst/>
          </a:prstGeom>
          <a:solidFill>
            <a:srgbClr val="4F747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2480">
              <a:defRPr/>
            </a:pPr>
            <a:r>
              <a:rPr lang="en-GB" sz="1796" dirty="0">
                <a:solidFill>
                  <a:prstClr val="white"/>
                </a:solidFill>
                <a:latin typeface="Calibri" panose="020F0502020204030204"/>
              </a:rPr>
              <a:t>CSTO offices </a:t>
            </a:r>
          </a:p>
          <a:p>
            <a:pPr algn="ctr" defTabSz="912480">
              <a:defRPr/>
            </a:pPr>
            <a:r>
              <a:rPr lang="en-GB" sz="1796" dirty="0">
                <a:solidFill>
                  <a:prstClr val="white"/>
                </a:solidFill>
                <a:latin typeface="Calibri" panose="020F0502020204030204"/>
              </a:rPr>
              <a:t>established in </a:t>
            </a:r>
          </a:p>
          <a:p>
            <a:pPr algn="ctr" defTabSz="912480">
              <a:defRPr/>
            </a:pPr>
            <a:r>
              <a:rPr lang="en-GB" sz="1796" dirty="0">
                <a:solidFill>
                  <a:prstClr val="white"/>
                </a:solidFill>
                <a:latin typeface="Calibri" panose="020F0502020204030204"/>
              </a:rPr>
              <a:t>TVET Colleges </a:t>
            </a:r>
          </a:p>
          <a:p>
            <a:pPr algn="ctr" defTabSz="912480">
              <a:defRPr/>
            </a:pPr>
            <a:r>
              <a:rPr lang="en-GB" sz="3592" b="1" dirty="0">
                <a:solidFill>
                  <a:prstClr val="white"/>
                </a:solidFill>
                <a:latin typeface="Calibri" panose="020F0502020204030204"/>
              </a:rPr>
              <a:t>100%</a:t>
            </a:r>
            <a:endParaRPr lang="en-ZA" sz="3592" b="1" dirty="0">
              <a:solidFill>
                <a:prstClr val="white"/>
              </a:solidFill>
              <a:latin typeface="Calibri" panose="020F0502020204030204"/>
            </a:endParaRPr>
          </a:p>
        </p:txBody>
      </p:sp>
      <p:pic>
        <p:nvPicPr>
          <p:cNvPr id="8" name="Picture 7">
            <a:extLst>
              <a:ext uri="{FF2B5EF4-FFF2-40B4-BE49-F238E27FC236}">
                <a16:creationId xmlns:a16="http://schemas.microsoft.com/office/drawing/2014/main" id="{DB64BB77-73BC-2A6F-0EBF-24B3D1B6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3982333" y="3060623"/>
            <a:ext cx="3584801" cy="3987930"/>
          </a:xfrm>
          <a:prstGeom prst="rect">
            <a:avLst/>
          </a:prstGeom>
        </p:spPr>
      </p:pic>
    </p:spTree>
    <p:extLst>
      <p:ext uri="{BB962C8B-B14F-4D97-AF65-F5344CB8AC3E}">
        <p14:creationId xmlns:p14="http://schemas.microsoft.com/office/powerpoint/2010/main" val="277689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day&#10;&#10;Description automatically generated">
            <a:extLst>
              <a:ext uri="{FF2B5EF4-FFF2-40B4-BE49-F238E27FC236}">
                <a16:creationId xmlns:a16="http://schemas.microsoft.com/office/drawing/2014/main" id="{E1CDD67A-9735-5449-A191-641CD19319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3"/>
          <a:stretch/>
        </p:blipFill>
        <p:spPr>
          <a:xfrm>
            <a:off x="0" y="-1219200"/>
            <a:ext cx="12166600" cy="8077200"/>
          </a:xfrm>
          <a:prstGeom prst="rect">
            <a:avLst/>
          </a:prstGeom>
        </p:spPr>
      </p:pic>
      <p:pic>
        <p:nvPicPr>
          <p:cNvPr id="4" name="Picture 3" descr="A picture containing text, businesscard&#10;&#10;Description automatically generated">
            <a:extLst>
              <a:ext uri="{FF2B5EF4-FFF2-40B4-BE49-F238E27FC236}">
                <a16:creationId xmlns:a16="http://schemas.microsoft.com/office/drawing/2014/main" id="{8404F779-1FE1-1944-8F45-F7C90697A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1900" y="4800600"/>
            <a:ext cx="1625600" cy="1625600"/>
          </a:xfrm>
          <a:prstGeom prst="rect">
            <a:avLst/>
          </a:prstGeom>
        </p:spPr>
      </p:pic>
      <p:sp>
        <p:nvSpPr>
          <p:cNvPr id="2" name="TextBox 1">
            <a:extLst>
              <a:ext uri="{FF2B5EF4-FFF2-40B4-BE49-F238E27FC236}">
                <a16:creationId xmlns:a16="http://schemas.microsoft.com/office/drawing/2014/main" id="{6D045F97-8593-777C-C1DB-1E36EA04DCC1}"/>
              </a:ext>
            </a:extLst>
          </p:cNvPr>
          <p:cNvSpPr txBox="1"/>
          <p:nvPr/>
        </p:nvSpPr>
        <p:spPr>
          <a:xfrm>
            <a:off x="2578100" y="609600"/>
            <a:ext cx="9372600" cy="1015663"/>
          </a:xfrm>
          <a:prstGeom prst="rect">
            <a:avLst/>
          </a:prstGeom>
          <a:noFill/>
        </p:spPr>
        <p:txBody>
          <a:bodyPr wrap="square">
            <a:spAutoFit/>
          </a:bodyPr>
          <a:lstStyle/>
          <a:p>
            <a:pPr algn="ctr"/>
            <a:r>
              <a:rPr lang="en-ZA" sz="6000" b="1" dirty="0">
                <a:solidFill>
                  <a:schemeClr val="bg1"/>
                </a:solidFill>
                <a:effectLst/>
                <a:latin typeface="Avant Garde" pitchFamily="2" charset="0"/>
              </a:rPr>
              <a:t>Thank You</a:t>
            </a:r>
          </a:p>
        </p:txBody>
      </p:sp>
    </p:spTree>
    <p:extLst>
      <p:ext uri="{BB962C8B-B14F-4D97-AF65-F5344CB8AC3E}">
        <p14:creationId xmlns:p14="http://schemas.microsoft.com/office/powerpoint/2010/main" val="72770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FC9F8754-19BA-0249-BA2F-289072F45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5" name="TextBox 4">
            <a:extLst>
              <a:ext uri="{FF2B5EF4-FFF2-40B4-BE49-F238E27FC236}">
                <a16:creationId xmlns:a16="http://schemas.microsoft.com/office/drawing/2014/main" id="{56996546-C78D-04E8-B471-5625949FB683}"/>
              </a:ext>
            </a:extLst>
          </p:cNvPr>
          <p:cNvSpPr txBox="1"/>
          <p:nvPr/>
        </p:nvSpPr>
        <p:spPr>
          <a:xfrm>
            <a:off x="3040380" y="228600"/>
            <a:ext cx="6085840" cy="584775"/>
          </a:xfrm>
          <a:prstGeom prst="rect">
            <a:avLst/>
          </a:prstGeom>
          <a:noFill/>
        </p:spPr>
        <p:txBody>
          <a:bodyPr wrap="square">
            <a:spAutoFit/>
          </a:bodyPr>
          <a:lstStyle/>
          <a:p>
            <a:pPr algn="ctr"/>
            <a:r>
              <a:rPr lang="en-US" sz="3200" b="1" dirty="0">
                <a:solidFill>
                  <a:schemeClr val="accent5">
                    <a:lumMod val="50000"/>
                  </a:schemeClr>
                </a:solidFill>
                <a:latin typeface="+mn-lt"/>
                <a:ea typeface="Calibri" panose="020F0502020204030204" pitchFamily="34" charset="0"/>
              </a:rPr>
              <a:t>OVERALL PERFORMANCE</a:t>
            </a:r>
          </a:p>
        </p:txBody>
      </p:sp>
      <p:pic>
        <p:nvPicPr>
          <p:cNvPr id="4" name="Picture 3">
            <a:extLst>
              <a:ext uri="{FF2B5EF4-FFF2-40B4-BE49-F238E27FC236}">
                <a16:creationId xmlns:a16="http://schemas.microsoft.com/office/drawing/2014/main" id="{A57E95F8-5928-B83F-5EC3-4D554B1CAD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8290" y="219425"/>
            <a:ext cx="3228617" cy="6331917"/>
          </a:xfrm>
          <a:prstGeom prst="rect">
            <a:avLst/>
          </a:prstGeom>
        </p:spPr>
      </p:pic>
      <p:pic>
        <p:nvPicPr>
          <p:cNvPr id="6" name="Picture 5">
            <a:extLst>
              <a:ext uri="{FF2B5EF4-FFF2-40B4-BE49-F238E27FC236}">
                <a16:creationId xmlns:a16="http://schemas.microsoft.com/office/drawing/2014/main" id="{6FBB6044-1E31-B5D2-61ED-C074A41904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79279" y="1675298"/>
            <a:ext cx="8599031" cy="3507403"/>
          </a:xfrm>
          <a:prstGeom prst="rect">
            <a:avLst/>
          </a:prstGeom>
        </p:spPr>
      </p:pic>
    </p:spTree>
    <p:extLst>
      <p:ext uri="{BB962C8B-B14F-4D97-AF65-F5344CB8AC3E}">
        <p14:creationId xmlns:p14="http://schemas.microsoft.com/office/powerpoint/2010/main" val="10365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F6A3DDCE-600B-134B-8A82-D43F39C3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4" name="TextBox 3">
            <a:extLst>
              <a:ext uri="{FF2B5EF4-FFF2-40B4-BE49-F238E27FC236}">
                <a16:creationId xmlns:a16="http://schemas.microsoft.com/office/drawing/2014/main" id="{53AED2BD-B382-FEE7-6C45-A1CDE95BC985}"/>
              </a:ext>
            </a:extLst>
          </p:cNvPr>
          <p:cNvSpPr txBox="1"/>
          <p:nvPr/>
        </p:nvSpPr>
        <p:spPr>
          <a:xfrm>
            <a:off x="3040380" y="228600"/>
            <a:ext cx="6085840" cy="584775"/>
          </a:xfrm>
          <a:prstGeom prst="rect">
            <a:avLst/>
          </a:prstGeom>
          <a:noFill/>
        </p:spPr>
        <p:txBody>
          <a:bodyPr wrap="square">
            <a:spAutoFit/>
          </a:bodyPr>
          <a:lstStyle/>
          <a:p>
            <a:pPr algn="ctr"/>
            <a:r>
              <a:rPr lang="en-US" sz="3200" b="1" dirty="0">
                <a:solidFill>
                  <a:schemeClr val="accent5">
                    <a:lumMod val="50000"/>
                  </a:schemeClr>
                </a:solidFill>
                <a:latin typeface="+mn-lt"/>
                <a:ea typeface="Calibri" panose="020F0502020204030204" pitchFamily="34" charset="0"/>
              </a:rPr>
              <a:t>AUDIT OUTCOME</a:t>
            </a:r>
          </a:p>
        </p:txBody>
      </p:sp>
      <p:sp>
        <p:nvSpPr>
          <p:cNvPr id="5" name="TextBox 4">
            <a:extLst>
              <a:ext uri="{FF2B5EF4-FFF2-40B4-BE49-F238E27FC236}">
                <a16:creationId xmlns:a16="http://schemas.microsoft.com/office/drawing/2014/main" id="{EEE3D945-11BE-EBF1-5726-37B284480B2E}"/>
              </a:ext>
            </a:extLst>
          </p:cNvPr>
          <p:cNvSpPr txBox="1"/>
          <p:nvPr/>
        </p:nvSpPr>
        <p:spPr>
          <a:xfrm>
            <a:off x="1282700" y="777815"/>
            <a:ext cx="8859044" cy="1320682"/>
          </a:xfrm>
          <a:prstGeom prst="rect">
            <a:avLst/>
          </a:prstGeom>
          <a:noFill/>
        </p:spPr>
        <p:txBody>
          <a:bodyPr wrap="square">
            <a:spAutoFit/>
          </a:bodyPr>
          <a:lstStyle/>
          <a:p>
            <a:pPr algn="ctr"/>
            <a:r>
              <a:rPr lang="en-GB" sz="1996" b="1" dirty="0">
                <a:solidFill>
                  <a:schemeClr val="accent5"/>
                </a:solidFill>
              </a:rPr>
              <a:t>The FP&amp;M SETA received its </a:t>
            </a:r>
            <a:r>
              <a:rPr lang="en-GB" sz="1996" b="1" dirty="0">
                <a:solidFill>
                  <a:schemeClr val="accent1">
                    <a:lumMod val="75000"/>
                  </a:schemeClr>
                </a:solidFill>
              </a:rPr>
              <a:t>sixth unqualified clean audit</a:t>
            </a:r>
            <a:r>
              <a:rPr lang="en-GB" sz="1996" b="1" dirty="0">
                <a:solidFill>
                  <a:schemeClr val="accent5"/>
                </a:solidFill>
              </a:rPr>
              <a:t>-opinion in the 2021/22 financial year, which is testament to our pursuit of total compliance, good corporate governance and service delivery.</a:t>
            </a:r>
          </a:p>
          <a:p>
            <a:pPr algn="ctr"/>
            <a:r>
              <a:rPr lang="en-GB" sz="1996" b="1" dirty="0">
                <a:solidFill>
                  <a:schemeClr val="accent1">
                    <a:lumMod val="75000"/>
                  </a:schemeClr>
                </a:solidFill>
              </a:rPr>
              <a:t>Fourth consecutive Clean Audit Opinion from AGSA</a:t>
            </a:r>
          </a:p>
        </p:txBody>
      </p:sp>
      <p:pic>
        <p:nvPicPr>
          <p:cNvPr id="6" name="Picture 5" descr="Chart, bar chart&#10;&#10;Description automatically generated">
            <a:extLst>
              <a:ext uri="{FF2B5EF4-FFF2-40B4-BE49-F238E27FC236}">
                <a16:creationId xmlns:a16="http://schemas.microsoft.com/office/drawing/2014/main" id="{83318816-F333-D25C-86A0-91B279D5FE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31" t="14276" r="1625" b="8391"/>
          <a:stretch/>
        </p:blipFill>
        <p:spPr>
          <a:xfrm>
            <a:off x="864466" y="2340984"/>
            <a:ext cx="9695513" cy="3916963"/>
          </a:xfrm>
          <a:prstGeom prst="rect">
            <a:avLst/>
          </a:prstGeom>
        </p:spPr>
      </p:pic>
    </p:spTree>
    <p:extLst>
      <p:ext uri="{BB962C8B-B14F-4D97-AF65-F5344CB8AC3E}">
        <p14:creationId xmlns:p14="http://schemas.microsoft.com/office/powerpoint/2010/main" val="355779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port, water sport, swimming&#10;&#10;Description automatically generated">
            <a:extLst>
              <a:ext uri="{FF2B5EF4-FFF2-40B4-BE49-F238E27FC236}">
                <a16:creationId xmlns:a16="http://schemas.microsoft.com/office/drawing/2014/main" id="{86EFF1E6-BB00-104A-AAB2-EFAFACCC1E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975"/>
          <a:stretch/>
        </p:blipFill>
        <p:spPr>
          <a:xfrm>
            <a:off x="-91440" y="1"/>
            <a:ext cx="12258040" cy="6858000"/>
          </a:xfrm>
          <a:prstGeom prst="rect">
            <a:avLst/>
          </a:prstGeom>
        </p:spPr>
      </p:pic>
      <p:pic>
        <p:nvPicPr>
          <p:cNvPr id="5" name="Picture 4" descr="A picture containing text, businesscard&#10;&#10;Description automatically generated">
            <a:extLst>
              <a:ext uri="{FF2B5EF4-FFF2-40B4-BE49-F238E27FC236}">
                <a16:creationId xmlns:a16="http://schemas.microsoft.com/office/drawing/2014/main" id="{577C4EE6-64B1-EB42-A425-47C2D57E4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1900" y="4800600"/>
            <a:ext cx="1625600" cy="1625600"/>
          </a:xfrm>
          <a:prstGeom prst="rect">
            <a:avLst/>
          </a:prstGeom>
        </p:spPr>
      </p:pic>
      <p:sp>
        <p:nvSpPr>
          <p:cNvPr id="2" name="TextBox 1">
            <a:extLst>
              <a:ext uri="{FF2B5EF4-FFF2-40B4-BE49-F238E27FC236}">
                <a16:creationId xmlns:a16="http://schemas.microsoft.com/office/drawing/2014/main" id="{C487AFBA-301E-460B-1374-3AD1490DD2CB}"/>
              </a:ext>
            </a:extLst>
          </p:cNvPr>
          <p:cNvSpPr txBox="1"/>
          <p:nvPr/>
        </p:nvSpPr>
        <p:spPr>
          <a:xfrm>
            <a:off x="5351291" y="2166999"/>
            <a:ext cx="6898462" cy="1320682"/>
          </a:xfrm>
          <a:prstGeom prst="rect">
            <a:avLst/>
          </a:prstGeom>
          <a:noFill/>
        </p:spPr>
        <p:txBody>
          <a:bodyPr wrap="square">
            <a:spAutoFit/>
          </a:bodyPr>
          <a:lstStyle/>
          <a:p>
            <a:pPr lvl="0" algn="ctr"/>
            <a:r>
              <a:rPr lang="en-ZA" sz="3992" b="1" spc="299" dirty="0">
                <a:solidFill>
                  <a:schemeClr val="bg1"/>
                </a:solidFill>
                <a:latin typeface="Open Sans" panose="020B0606030504020204" pitchFamily="34" charset="0"/>
                <a:ea typeface="Open Sans" panose="020B0606030504020204" pitchFamily="34" charset="0"/>
                <a:cs typeface="Open Sans" panose="020B0606030504020204" pitchFamily="34" charset="0"/>
              </a:rPr>
              <a:t>FP&amp;M SETA </a:t>
            </a:r>
            <a:br>
              <a:rPr lang="en-ZA" sz="3992" b="1" spc="299"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ZA" sz="3992" b="1" spc="299" dirty="0">
                <a:solidFill>
                  <a:schemeClr val="bg1"/>
                </a:solidFill>
                <a:latin typeface="Open Sans" panose="020B0606030504020204" pitchFamily="34" charset="0"/>
                <a:ea typeface="Open Sans" panose="020B0606030504020204" pitchFamily="34" charset="0"/>
                <a:cs typeface="Open Sans" panose="020B0606030504020204" pitchFamily="34" charset="0"/>
              </a:rPr>
              <a:t>HIGHLIGHTS</a:t>
            </a:r>
          </a:p>
        </p:txBody>
      </p:sp>
    </p:spTree>
    <p:extLst>
      <p:ext uri="{BB962C8B-B14F-4D97-AF65-F5344CB8AC3E}">
        <p14:creationId xmlns:p14="http://schemas.microsoft.com/office/powerpoint/2010/main" val="294050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F6A3DDCE-600B-134B-8A82-D43F39C3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4" name="TextBox 3">
            <a:extLst>
              <a:ext uri="{FF2B5EF4-FFF2-40B4-BE49-F238E27FC236}">
                <a16:creationId xmlns:a16="http://schemas.microsoft.com/office/drawing/2014/main" id="{53AED2BD-B382-FEE7-6C45-A1CDE95BC985}"/>
              </a:ext>
            </a:extLst>
          </p:cNvPr>
          <p:cNvSpPr txBox="1"/>
          <p:nvPr/>
        </p:nvSpPr>
        <p:spPr>
          <a:xfrm>
            <a:off x="1729740" y="228600"/>
            <a:ext cx="8707120" cy="584775"/>
          </a:xfrm>
          <a:prstGeom prst="rect">
            <a:avLst/>
          </a:prstGeom>
          <a:noFill/>
        </p:spPr>
        <p:txBody>
          <a:bodyPr wrap="square">
            <a:spAutoFit/>
          </a:bodyPr>
          <a:lstStyle/>
          <a:p>
            <a:pPr algn="ctr"/>
            <a:r>
              <a:rPr lang="en-GB" sz="3200" b="1" dirty="0">
                <a:solidFill>
                  <a:schemeClr val="accent5">
                    <a:lumMod val="50000"/>
                  </a:schemeClr>
                </a:solidFill>
                <a:latin typeface="+mn-lt"/>
                <a:ea typeface="Calibri" panose="020F0502020204030204" pitchFamily="34" charset="0"/>
              </a:rPr>
              <a:t>SETA PERFOMANCE ON LEARNING PROGRAMMES</a:t>
            </a:r>
          </a:p>
        </p:txBody>
      </p:sp>
      <p:pic>
        <p:nvPicPr>
          <p:cNvPr id="3" name="Picture 2">
            <a:extLst>
              <a:ext uri="{FF2B5EF4-FFF2-40B4-BE49-F238E27FC236}">
                <a16:creationId xmlns:a16="http://schemas.microsoft.com/office/drawing/2014/main" id="{CC4BF443-BAE2-4357-056E-F0E636BE83A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066800"/>
            <a:ext cx="12166600" cy="5164603"/>
          </a:xfrm>
          <a:prstGeom prst="rect">
            <a:avLst/>
          </a:prstGeom>
        </p:spPr>
      </p:pic>
    </p:spTree>
    <p:extLst>
      <p:ext uri="{BB962C8B-B14F-4D97-AF65-F5344CB8AC3E}">
        <p14:creationId xmlns:p14="http://schemas.microsoft.com/office/powerpoint/2010/main" val="101411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uba divers under water&#10;&#10;Description automatically generated with medium confidence">
            <a:extLst>
              <a:ext uri="{FF2B5EF4-FFF2-40B4-BE49-F238E27FC236}">
                <a16:creationId xmlns:a16="http://schemas.microsoft.com/office/drawing/2014/main" id="{B48B1958-83A3-E449-A63A-65FBF23F63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892"/>
          <a:stretch/>
        </p:blipFill>
        <p:spPr>
          <a:xfrm>
            <a:off x="0" y="0"/>
            <a:ext cx="12166600" cy="6894576"/>
          </a:xfrm>
          <a:prstGeom prst="rect">
            <a:avLst/>
          </a:prstGeom>
        </p:spPr>
      </p:pic>
      <p:pic>
        <p:nvPicPr>
          <p:cNvPr id="4" name="Picture 3" descr="A picture containing text, businesscard&#10;&#10;Description automatically generated">
            <a:extLst>
              <a:ext uri="{FF2B5EF4-FFF2-40B4-BE49-F238E27FC236}">
                <a16:creationId xmlns:a16="http://schemas.microsoft.com/office/drawing/2014/main" id="{39E59B56-84F2-4046-A575-D315D3E32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1900" y="4800600"/>
            <a:ext cx="1625600" cy="1625600"/>
          </a:xfrm>
          <a:prstGeom prst="rect">
            <a:avLst/>
          </a:prstGeom>
        </p:spPr>
      </p:pic>
      <p:sp>
        <p:nvSpPr>
          <p:cNvPr id="5" name="TextBox 4">
            <a:extLst>
              <a:ext uri="{FF2B5EF4-FFF2-40B4-BE49-F238E27FC236}">
                <a16:creationId xmlns:a16="http://schemas.microsoft.com/office/drawing/2014/main" id="{E007224C-339C-3BFA-B544-8A1E56FC47FC}"/>
              </a:ext>
            </a:extLst>
          </p:cNvPr>
          <p:cNvSpPr txBox="1"/>
          <p:nvPr/>
        </p:nvSpPr>
        <p:spPr>
          <a:xfrm>
            <a:off x="5351291" y="2166999"/>
            <a:ext cx="6898462" cy="2549223"/>
          </a:xfrm>
          <a:prstGeom prst="rect">
            <a:avLst/>
          </a:prstGeom>
          <a:noFill/>
        </p:spPr>
        <p:txBody>
          <a:bodyPr wrap="square">
            <a:spAutoFit/>
          </a:bodyPr>
          <a:lstStyle/>
          <a:p>
            <a:pPr lvl="0" algn="ctr"/>
            <a:r>
              <a:rPr lang="en-ZA" sz="3992" b="1" spc="299" dirty="0">
                <a:solidFill>
                  <a:schemeClr val="bg1"/>
                </a:solidFill>
                <a:latin typeface="Open Sans" panose="020B0606030504020204" pitchFamily="34" charset="0"/>
                <a:ea typeface="Open Sans" panose="020B0606030504020204" pitchFamily="34" charset="0"/>
                <a:cs typeface="Open Sans" panose="020B0606030504020204" pitchFamily="34" charset="0"/>
              </a:rPr>
              <a:t>FP&amp;M SETA </a:t>
            </a:r>
            <a:br>
              <a:rPr lang="en-ZA" sz="3992" b="1" spc="299"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ZA" sz="3992" b="1" spc="299" dirty="0">
                <a:solidFill>
                  <a:schemeClr val="bg1"/>
                </a:solidFill>
                <a:latin typeface="Open Sans" panose="020B0606030504020204" pitchFamily="34" charset="0"/>
                <a:ea typeface="Open Sans" panose="020B0606030504020204" pitchFamily="34" charset="0"/>
                <a:cs typeface="Open Sans" panose="020B0606030504020204" pitchFamily="34" charset="0"/>
              </a:rPr>
              <a:t>PERFORMANCE </a:t>
            </a:r>
          </a:p>
          <a:p>
            <a:pPr lvl="0" algn="ctr"/>
            <a:r>
              <a:rPr lang="en-ZA" sz="3992" b="1" spc="299" dirty="0">
                <a:solidFill>
                  <a:schemeClr val="bg1"/>
                </a:solidFill>
                <a:latin typeface="Open Sans" panose="020B0606030504020204" pitchFamily="34" charset="0"/>
                <a:ea typeface="Open Sans" panose="020B0606030504020204" pitchFamily="34" charset="0"/>
                <a:cs typeface="Open Sans" panose="020B0606030504020204" pitchFamily="34" charset="0"/>
              </a:rPr>
              <a:t>AS PER NSDP OUTCOMES</a:t>
            </a:r>
          </a:p>
        </p:txBody>
      </p:sp>
    </p:spTree>
    <p:extLst>
      <p:ext uri="{BB962C8B-B14F-4D97-AF65-F5344CB8AC3E}">
        <p14:creationId xmlns:p14="http://schemas.microsoft.com/office/powerpoint/2010/main" val="181074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046E387A-44A8-D848-B803-E288984C9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5" name="TextBox 4">
            <a:extLst>
              <a:ext uri="{FF2B5EF4-FFF2-40B4-BE49-F238E27FC236}">
                <a16:creationId xmlns:a16="http://schemas.microsoft.com/office/drawing/2014/main" id="{39FFB702-2A2A-5669-EC1F-E81B7E8697C0}"/>
              </a:ext>
            </a:extLst>
          </p:cNvPr>
          <p:cNvSpPr txBox="1"/>
          <p:nvPr/>
        </p:nvSpPr>
        <p:spPr>
          <a:xfrm>
            <a:off x="1729740" y="228600"/>
            <a:ext cx="8707120" cy="584775"/>
          </a:xfrm>
          <a:prstGeom prst="rect">
            <a:avLst/>
          </a:prstGeom>
          <a:noFill/>
        </p:spPr>
        <p:txBody>
          <a:bodyPr wrap="square">
            <a:spAutoFit/>
          </a:bodyPr>
          <a:lstStyle/>
          <a:p>
            <a:pPr algn="ctr"/>
            <a:r>
              <a:rPr lang="en-GB" sz="3200" b="1" dirty="0">
                <a:solidFill>
                  <a:schemeClr val="accent5">
                    <a:lumMod val="50000"/>
                  </a:schemeClr>
                </a:solidFill>
                <a:latin typeface="+mn-lt"/>
                <a:ea typeface="Calibri" panose="020F0502020204030204" pitchFamily="34" charset="0"/>
              </a:rPr>
              <a:t>ACHIEVEMENT OF NSDP </a:t>
            </a:r>
          </a:p>
        </p:txBody>
      </p:sp>
      <p:sp>
        <p:nvSpPr>
          <p:cNvPr id="6" name="TextBox 5">
            <a:extLst>
              <a:ext uri="{FF2B5EF4-FFF2-40B4-BE49-F238E27FC236}">
                <a16:creationId xmlns:a16="http://schemas.microsoft.com/office/drawing/2014/main" id="{91B52263-D995-7985-7459-67DB9D036461}"/>
              </a:ext>
            </a:extLst>
          </p:cNvPr>
          <p:cNvSpPr txBox="1"/>
          <p:nvPr/>
        </p:nvSpPr>
        <p:spPr>
          <a:xfrm>
            <a:off x="161034" y="914400"/>
            <a:ext cx="9984074" cy="399276"/>
          </a:xfrm>
          <a:prstGeom prst="rect">
            <a:avLst/>
          </a:prstGeom>
          <a:noFill/>
        </p:spPr>
        <p:txBody>
          <a:bodyPr wrap="square">
            <a:spAutoFit/>
          </a:bodyPr>
          <a:lstStyle/>
          <a:p>
            <a:r>
              <a:rPr lang="en-GB" sz="1996" b="1" dirty="0">
                <a:solidFill>
                  <a:schemeClr val="accent5"/>
                </a:solidFill>
              </a:rPr>
              <a:t>ACHIEVEMENT OF NSDP OUTCOME 4 2021/22</a:t>
            </a:r>
            <a:endParaRPr lang="en-GB" sz="1996" b="1" dirty="0">
              <a:solidFill>
                <a:srgbClr val="ACBF79"/>
              </a:solidFill>
            </a:endParaRPr>
          </a:p>
        </p:txBody>
      </p:sp>
      <p:sp>
        <p:nvSpPr>
          <p:cNvPr id="7" name="TextBox 6">
            <a:extLst>
              <a:ext uri="{FF2B5EF4-FFF2-40B4-BE49-F238E27FC236}">
                <a16:creationId xmlns:a16="http://schemas.microsoft.com/office/drawing/2014/main" id="{9BDC5A09-0591-B0F4-DCDA-B1A1C9044B9C}"/>
              </a:ext>
            </a:extLst>
          </p:cNvPr>
          <p:cNvSpPr txBox="1"/>
          <p:nvPr/>
        </p:nvSpPr>
        <p:spPr>
          <a:xfrm>
            <a:off x="161034" y="1596753"/>
            <a:ext cx="2371948" cy="1566390"/>
          </a:xfrm>
          <a:prstGeom prst="rect">
            <a:avLst/>
          </a:prstGeom>
          <a:noFill/>
        </p:spPr>
        <p:txBody>
          <a:bodyPr wrap="square" rtlCol="0">
            <a:spAutoFit/>
          </a:bodyPr>
          <a:lstStyle/>
          <a:p>
            <a:r>
              <a:rPr lang="en-GB" sz="1197" dirty="0">
                <a:solidFill>
                  <a:schemeClr val="accent5"/>
                </a:solidFill>
              </a:rPr>
              <a:t>The achievement of output indicators and targets for this outcome is critical as this programme provides intermediate and high level skills for unemployed learners and graduates that leads to employment opportunities </a:t>
            </a:r>
          </a:p>
        </p:txBody>
      </p:sp>
      <p:sp>
        <p:nvSpPr>
          <p:cNvPr id="8" name="TextBox 7">
            <a:extLst>
              <a:ext uri="{FF2B5EF4-FFF2-40B4-BE49-F238E27FC236}">
                <a16:creationId xmlns:a16="http://schemas.microsoft.com/office/drawing/2014/main" id="{B90AE3DD-AC9B-9AFB-CF9B-6EFCD54F9D82}"/>
              </a:ext>
            </a:extLst>
          </p:cNvPr>
          <p:cNvSpPr txBox="1"/>
          <p:nvPr/>
        </p:nvSpPr>
        <p:spPr>
          <a:xfrm>
            <a:off x="161166" y="1177216"/>
            <a:ext cx="6303892" cy="307136"/>
          </a:xfrm>
          <a:prstGeom prst="rect">
            <a:avLst/>
          </a:prstGeom>
          <a:noFill/>
        </p:spPr>
        <p:txBody>
          <a:bodyPr wrap="square" rtlCol="0">
            <a:spAutoFit/>
          </a:bodyPr>
          <a:lstStyle/>
          <a:p>
            <a:r>
              <a:rPr lang="en-GB" sz="1397" b="1" dirty="0">
                <a:solidFill>
                  <a:srgbClr val="ACBF79"/>
                </a:solidFill>
              </a:rPr>
              <a:t>INCREASE ACCESS TO OCCUPATIONS IN HIGH DEMAND</a:t>
            </a:r>
          </a:p>
        </p:txBody>
      </p:sp>
      <p:sp>
        <p:nvSpPr>
          <p:cNvPr id="9" name="TextBox 8">
            <a:extLst>
              <a:ext uri="{FF2B5EF4-FFF2-40B4-BE49-F238E27FC236}">
                <a16:creationId xmlns:a16="http://schemas.microsoft.com/office/drawing/2014/main" id="{80885B9F-A028-282D-B1B5-C18F2937A8ED}"/>
              </a:ext>
            </a:extLst>
          </p:cNvPr>
          <p:cNvSpPr txBox="1"/>
          <p:nvPr/>
        </p:nvSpPr>
        <p:spPr>
          <a:xfrm>
            <a:off x="6387145" y="1731628"/>
            <a:ext cx="5818725" cy="644984"/>
          </a:xfrm>
          <a:prstGeom prst="rect">
            <a:avLst/>
          </a:prstGeom>
          <a:noFill/>
        </p:spPr>
        <p:txBody>
          <a:bodyPr wrap="square" rtlCol="0">
            <a:spAutoFit/>
          </a:bodyPr>
          <a:lstStyle/>
          <a:p>
            <a:r>
              <a:rPr lang="en-GB" sz="1197" dirty="0">
                <a:solidFill>
                  <a:schemeClr val="accent5"/>
                </a:solidFill>
              </a:rPr>
              <a:t>This outcome encourages better us of workplace-based skills development opportunities annually to transform workplaces through career pathing, improve productivity and improve economic growth prospects and sustainability  of FP&amp;M industrial sub-sectors.</a:t>
            </a:r>
          </a:p>
        </p:txBody>
      </p:sp>
      <p:sp>
        <p:nvSpPr>
          <p:cNvPr id="10" name="TextBox 9">
            <a:extLst>
              <a:ext uri="{FF2B5EF4-FFF2-40B4-BE49-F238E27FC236}">
                <a16:creationId xmlns:a16="http://schemas.microsoft.com/office/drawing/2014/main" id="{D7C275DC-698D-7889-02BB-9504C735B7A3}"/>
              </a:ext>
            </a:extLst>
          </p:cNvPr>
          <p:cNvSpPr txBox="1"/>
          <p:nvPr/>
        </p:nvSpPr>
        <p:spPr>
          <a:xfrm>
            <a:off x="6141767" y="1196215"/>
            <a:ext cx="6303892" cy="307136"/>
          </a:xfrm>
          <a:prstGeom prst="rect">
            <a:avLst/>
          </a:prstGeom>
          <a:noFill/>
        </p:spPr>
        <p:txBody>
          <a:bodyPr wrap="square" rtlCol="0">
            <a:spAutoFit/>
          </a:bodyPr>
          <a:lstStyle/>
          <a:p>
            <a:r>
              <a:rPr lang="en-GB" sz="1397" b="1" dirty="0">
                <a:solidFill>
                  <a:srgbClr val="ACBF79"/>
                </a:solidFill>
              </a:rPr>
              <a:t>IMPROVING THE LEVEL OF SKILLSIN THE SOUTH AFRICAN WORKFORCE</a:t>
            </a:r>
          </a:p>
        </p:txBody>
      </p:sp>
      <p:pic>
        <p:nvPicPr>
          <p:cNvPr id="11" name="Picture 10">
            <a:extLst>
              <a:ext uri="{FF2B5EF4-FFF2-40B4-BE49-F238E27FC236}">
                <a16:creationId xmlns:a16="http://schemas.microsoft.com/office/drawing/2014/main" id="{8BC2CFA9-E466-CF13-3D3F-783A0B7930EC}"/>
              </a:ext>
            </a:extLst>
          </p:cNvPr>
          <p:cNvPicPr>
            <a:picLocks noChangeAspect="1"/>
          </p:cNvPicPr>
          <p:nvPr/>
        </p:nvPicPr>
        <p:blipFill rotWithShape="1">
          <a:blip r:embed="rId3"/>
          <a:srcRect l="2916" t="2738" r="3998" b="12118"/>
          <a:stretch/>
        </p:blipFill>
        <p:spPr>
          <a:xfrm>
            <a:off x="5893294" y="1750626"/>
            <a:ext cx="6312576" cy="4718495"/>
          </a:xfrm>
          <a:prstGeom prst="rect">
            <a:avLst/>
          </a:prstGeom>
        </p:spPr>
      </p:pic>
      <p:sp>
        <p:nvSpPr>
          <p:cNvPr id="12" name="Rectangle 11">
            <a:extLst>
              <a:ext uri="{FF2B5EF4-FFF2-40B4-BE49-F238E27FC236}">
                <a16:creationId xmlns:a16="http://schemas.microsoft.com/office/drawing/2014/main" id="{C002507D-3FB5-B8E8-0CAF-0987A7B5B51C}"/>
              </a:ext>
            </a:extLst>
          </p:cNvPr>
          <p:cNvSpPr/>
          <p:nvPr/>
        </p:nvSpPr>
        <p:spPr>
          <a:xfrm>
            <a:off x="8572856" y="4203151"/>
            <a:ext cx="621274"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101%</a:t>
            </a:r>
          </a:p>
        </p:txBody>
      </p:sp>
      <p:sp>
        <p:nvSpPr>
          <p:cNvPr id="13" name="Rectangle 12">
            <a:extLst>
              <a:ext uri="{FF2B5EF4-FFF2-40B4-BE49-F238E27FC236}">
                <a16:creationId xmlns:a16="http://schemas.microsoft.com/office/drawing/2014/main" id="{5518C1AA-AE4D-657E-8A65-14D8EBA25E46}"/>
              </a:ext>
            </a:extLst>
          </p:cNvPr>
          <p:cNvSpPr/>
          <p:nvPr/>
        </p:nvSpPr>
        <p:spPr>
          <a:xfrm>
            <a:off x="9753048" y="4217221"/>
            <a:ext cx="621274"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100%</a:t>
            </a:r>
          </a:p>
        </p:txBody>
      </p:sp>
      <p:sp>
        <p:nvSpPr>
          <p:cNvPr id="14" name="Rectangle 13">
            <a:extLst>
              <a:ext uri="{FF2B5EF4-FFF2-40B4-BE49-F238E27FC236}">
                <a16:creationId xmlns:a16="http://schemas.microsoft.com/office/drawing/2014/main" id="{73F41A3C-2086-2121-76E9-9C66E7AD8F8B}"/>
              </a:ext>
            </a:extLst>
          </p:cNvPr>
          <p:cNvSpPr/>
          <p:nvPr/>
        </p:nvSpPr>
        <p:spPr>
          <a:xfrm>
            <a:off x="7917400" y="5021159"/>
            <a:ext cx="621274"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43%</a:t>
            </a:r>
          </a:p>
        </p:txBody>
      </p:sp>
      <p:sp>
        <p:nvSpPr>
          <p:cNvPr id="15" name="Rectangle 14">
            <a:extLst>
              <a:ext uri="{FF2B5EF4-FFF2-40B4-BE49-F238E27FC236}">
                <a16:creationId xmlns:a16="http://schemas.microsoft.com/office/drawing/2014/main" id="{B4FA41D3-4B30-A4C8-A944-ED8E89549FD5}"/>
              </a:ext>
            </a:extLst>
          </p:cNvPr>
          <p:cNvSpPr/>
          <p:nvPr/>
        </p:nvSpPr>
        <p:spPr>
          <a:xfrm>
            <a:off x="9129595" y="5021159"/>
            <a:ext cx="621274"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104%</a:t>
            </a:r>
          </a:p>
        </p:txBody>
      </p:sp>
      <p:sp>
        <p:nvSpPr>
          <p:cNvPr id="16" name="Rectangle 15">
            <a:extLst>
              <a:ext uri="{FF2B5EF4-FFF2-40B4-BE49-F238E27FC236}">
                <a16:creationId xmlns:a16="http://schemas.microsoft.com/office/drawing/2014/main" id="{440AE473-BD9A-564A-B932-97C277EEE249}"/>
              </a:ext>
            </a:extLst>
          </p:cNvPr>
          <p:cNvSpPr/>
          <p:nvPr/>
        </p:nvSpPr>
        <p:spPr>
          <a:xfrm>
            <a:off x="10341789" y="5065389"/>
            <a:ext cx="621274"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120%</a:t>
            </a:r>
          </a:p>
        </p:txBody>
      </p:sp>
      <p:sp>
        <p:nvSpPr>
          <p:cNvPr id="17" name="Rectangle 16">
            <a:extLst>
              <a:ext uri="{FF2B5EF4-FFF2-40B4-BE49-F238E27FC236}">
                <a16:creationId xmlns:a16="http://schemas.microsoft.com/office/drawing/2014/main" id="{929AF366-8677-A322-5530-922D65473F99}"/>
              </a:ext>
            </a:extLst>
          </p:cNvPr>
          <p:cNvSpPr/>
          <p:nvPr/>
        </p:nvSpPr>
        <p:spPr>
          <a:xfrm>
            <a:off x="6710438" y="5919694"/>
            <a:ext cx="621274"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108%</a:t>
            </a:r>
          </a:p>
        </p:txBody>
      </p:sp>
      <p:sp>
        <p:nvSpPr>
          <p:cNvPr id="18" name="Rectangle 17">
            <a:extLst>
              <a:ext uri="{FF2B5EF4-FFF2-40B4-BE49-F238E27FC236}">
                <a16:creationId xmlns:a16="http://schemas.microsoft.com/office/drawing/2014/main" id="{4FE8D542-A86A-5A6E-A03F-DC8BD62308F8}"/>
              </a:ext>
            </a:extLst>
          </p:cNvPr>
          <p:cNvSpPr/>
          <p:nvPr/>
        </p:nvSpPr>
        <p:spPr>
          <a:xfrm>
            <a:off x="7924814" y="5913559"/>
            <a:ext cx="621274"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100%</a:t>
            </a:r>
          </a:p>
        </p:txBody>
      </p:sp>
      <p:sp>
        <p:nvSpPr>
          <p:cNvPr id="19" name="Rectangle 18">
            <a:extLst>
              <a:ext uri="{FF2B5EF4-FFF2-40B4-BE49-F238E27FC236}">
                <a16:creationId xmlns:a16="http://schemas.microsoft.com/office/drawing/2014/main" id="{91D8C718-858A-0EF3-8323-CBE8732A2DC3}"/>
              </a:ext>
            </a:extLst>
          </p:cNvPr>
          <p:cNvSpPr/>
          <p:nvPr/>
        </p:nvSpPr>
        <p:spPr>
          <a:xfrm>
            <a:off x="9194130" y="5875793"/>
            <a:ext cx="621274" cy="31641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134%</a:t>
            </a:r>
          </a:p>
        </p:txBody>
      </p:sp>
      <p:sp>
        <p:nvSpPr>
          <p:cNvPr id="20" name="Rectangle 19">
            <a:extLst>
              <a:ext uri="{FF2B5EF4-FFF2-40B4-BE49-F238E27FC236}">
                <a16:creationId xmlns:a16="http://schemas.microsoft.com/office/drawing/2014/main" id="{B0789E76-B76C-0995-84AA-22BCBF87B5C2}"/>
              </a:ext>
            </a:extLst>
          </p:cNvPr>
          <p:cNvSpPr/>
          <p:nvPr/>
        </p:nvSpPr>
        <p:spPr>
          <a:xfrm>
            <a:off x="9139408" y="3397601"/>
            <a:ext cx="613640"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106%</a:t>
            </a:r>
          </a:p>
        </p:txBody>
      </p:sp>
      <p:sp>
        <p:nvSpPr>
          <p:cNvPr id="21" name="Rectangle 20">
            <a:extLst>
              <a:ext uri="{FF2B5EF4-FFF2-40B4-BE49-F238E27FC236}">
                <a16:creationId xmlns:a16="http://schemas.microsoft.com/office/drawing/2014/main" id="{E194E6F1-0C97-3EDA-934C-A01442050EE6}"/>
              </a:ext>
            </a:extLst>
          </p:cNvPr>
          <p:cNvSpPr/>
          <p:nvPr/>
        </p:nvSpPr>
        <p:spPr>
          <a:xfrm>
            <a:off x="10357095" y="5913558"/>
            <a:ext cx="621274"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131%</a:t>
            </a:r>
          </a:p>
        </p:txBody>
      </p:sp>
      <p:sp>
        <p:nvSpPr>
          <p:cNvPr id="22" name="Rectangle 21">
            <a:extLst>
              <a:ext uri="{FF2B5EF4-FFF2-40B4-BE49-F238E27FC236}">
                <a16:creationId xmlns:a16="http://schemas.microsoft.com/office/drawing/2014/main" id="{4760CC51-29BE-9485-7907-DA97DD24E7C9}"/>
              </a:ext>
            </a:extLst>
          </p:cNvPr>
          <p:cNvSpPr/>
          <p:nvPr/>
        </p:nvSpPr>
        <p:spPr>
          <a:xfrm>
            <a:off x="11520060" y="5884009"/>
            <a:ext cx="621274" cy="278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t>107%</a:t>
            </a:r>
          </a:p>
        </p:txBody>
      </p:sp>
      <p:pic>
        <p:nvPicPr>
          <p:cNvPr id="23" name="Picture 22">
            <a:extLst>
              <a:ext uri="{FF2B5EF4-FFF2-40B4-BE49-F238E27FC236}">
                <a16:creationId xmlns:a16="http://schemas.microsoft.com/office/drawing/2014/main" id="{7C9B086A-9886-2C88-F5AB-5C2F113CE980}"/>
              </a:ext>
            </a:extLst>
          </p:cNvPr>
          <p:cNvPicPr>
            <a:picLocks noChangeAspect="1"/>
          </p:cNvPicPr>
          <p:nvPr/>
        </p:nvPicPr>
        <p:blipFill rotWithShape="1">
          <a:blip r:embed="rId4"/>
          <a:srcRect l="2541" t="6981" r="5284" b="9276"/>
          <a:stretch/>
        </p:blipFill>
        <p:spPr>
          <a:xfrm>
            <a:off x="-7620" y="1604218"/>
            <a:ext cx="6032328" cy="4897643"/>
          </a:xfrm>
          <a:prstGeom prst="rect">
            <a:avLst/>
          </a:prstGeom>
        </p:spPr>
      </p:pic>
      <p:cxnSp>
        <p:nvCxnSpPr>
          <p:cNvPr id="24" name="Straight Connector 23">
            <a:extLst>
              <a:ext uri="{FF2B5EF4-FFF2-40B4-BE49-F238E27FC236}">
                <a16:creationId xmlns:a16="http://schemas.microsoft.com/office/drawing/2014/main" id="{D210F57D-F2FB-D04E-2202-F18522D99605}"/>
              </a:ext>
            </a:extLst>
          </p:cNvPr>
          <p:cNvCxnSpPr>
            <a:cxnSpLocks/>
          </p:cNvCxnSpPr>
          <p:nvPr/>
        </p:nvCxnSpPr>
        <p:spPr>
          <a:xfrm>
            <a:off x="6020284" y="850634"/>
            <a:ext cx="0" cy="5651227"/>
          </a:xfrm>
          <a:prstGeom prst="line">
            <a:avLst/>
          </a:prstGeom>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C8622911-2D0F-4645-29C3-DA1E7CDCA6D3}"/>
              </a:ext>
            </a:extLst>
          </p:cNvPr>
          <p:cNvSpPr/>
          <p:nvPr/>
        </p:nvSpPr>
        <p:spPr>
          <a:xfrm>
            <a:off x="2738239" y="2000495"/>
            <a:ext cx="834836" cy="3761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97" dirty="0">
                <a:solidFill>
                  <a:schemeClr val="tx1"/>
                </a:solidFill>
              </a:rPr>
              <a:t>2021/22</a:t>
            </a:r>
          </a:p>
        </p:txBody>
      </p:sp>
      <p:sp>
        <p:nvSpPr>
          <p:cNvPr id="26" name="Oval 25">
            <a:extLst>
              <a:ext uri="{FF2B5EF4-FFF2-40B4-BE49-F238E27FC236}">
                <a16:creationId xmlns:a16="http://schemas.microsoft.com/office/drawing/2014/main" id="{EEA281D0-C88F-E782-A56F-9E9CD0DB4B25}"/>
              </a:ext>
            </a:extLst>
          </p:cNvPr>
          <p:cNvSpPr/>
          <p:nvPr/>
        </p:nvSpPr>
        <p:spPr>
          <a:xfrm>
            <a:off x="3439266" y="2615532"/>
            <a:ext cx="834837" cy="25915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109%</a:t>
            </a:r>
          </a:p>
        </p:txBody>
      </p:sp>
      <p:sp>
        <p:nvSpPr>
          <p:cNvPr id="27" name="Oval 26">
            <a:extLst>
              <a:ext uri="{FF2B5EF4-FFF2-40B4-BE49-F238E27FC236}">
                <a16:creationId xmlns:a16="http://schemas.microsoft.com/office/drawing/2014/main" id="{4EE977E2-8BD1-0769-070E-7FA99EE722EF}"/>
              </a:ext>
            </a:extLst>
          </p:cNvPr>
          <p:cNvSpPr/>
          <p:nvPr/>
        </p:nvSpPr>
        <p:spPr>
          <a:xfrm>
            <a:off x="2882237" y="3642712"/>
            <a:ext cx="717373" cy="3761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104%</a:t>
            </a:r>
          </a:p>
        </p:txBody>
      </p:sp>
      <p:sp>
        <p:nvSpPr>
          <p:cNvPr id="28" name="Oval 27">
            <a:extLst>
              <a:ext uri="{FF2B5EF4-FFF2-40B4-BE49-F238E27FC236}">
                <a16:creationId xmlns:a16="http://schemas.microsoft.com/office/drawing/2014/main" id="{1C76893D-5BF6-AE1C-C536-8EFD4E2B2567}"/>
              </a:ext>
            </a:extLst>
          </p:cNvPr>
          <p:cNvSpPr/>
          <p:nvPr/>
        </p:nvSpPr>
        <p:spPr>
          <a:xfrm>
            <a:off x="4151026" y="3630597"/>
            <a:ext cx="717373" cy="3761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129%</a:t>
            </a:r>
          </a:p>
        </p:txBody>
      </p:sp>
      <p:sp>
        <p:nvSpPr>
          <p:cNvPr id="29" name="Oval 28">
            <a:extLst>
              <a:ext uri="{FF2B5EF4-FFF2-40B4-BE49-F238E27FC236}">
                <a16:creationId xmlns:a16="http://schemas.microsoft.com/office/drawing/2014/main" id="{A3AEBB00-CD73-429F-E2F7-419C5F5B368E}"/>
              </a:ext>
            </a:extLst>
          </p:cNvPr>
          <p:cNvSpPr/>
          <p:nvPr/>
        </p:nvSpPr>
        <p:spPr>
          <a:xfrm>
            <a:off x="2291946" y="4669255"/>
            <a:ext cx="717373" cy="3761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101%</a:t>
            </a:r>
          </a:p>
        </p:txBody>
      </p:sp>
      <p:sp>
        <p:nvSpPr>
          <p:cNvPr id="30" name="Oval 29">
            <a:extLst>
              <a:ext uri="{FF2B5EF4-FFF2-40B4-BE49-F238E27FC236}">
                <a16:creationId xmlns:a16="http://schemas.microsoft.com/office/drawing/2014/main" id="{BD77DA0E-B918-D40D-9381-43B0E50CF285}"/>
              </a:ext>
            </a:extLst>
          </p:cNvPr>
          <p:cNvSpPr/>
          <p:nvPr/>
        </p:nvSpPr>
        <p:spPr>
          <a:xfrm>
            <a:off x="3505365" y="4605256"/>
            <a:ext cx="717373" cy="3761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117%</a:t>
            </a:r>
          </a:p>
        </p:txBody>
      </p:sp>
      <p:sp>
        <p:nvSpPr>
          <p:cNvPr id="31" name="Oval 30">
            <a:extLst>
              <a:ext uri="{FF2B5EF4-FFF2-40B4-BE49-F238E27FC236}">
                <a16:creationId xmlns:a16="http://schemas.microsoft.com/office/drawing/2014/main" id="{40FC7AA6-A1BC-379A-28AE-D79324E1EA99}"/>
              </a:ext>
            </a:extLst>
          </p:cNvPr>
          <p:cNvSpPr/>
          <p:nvPr/>
        </p:nvSpPr>
        <p:spPr>
          <a:xfrm>
            <a:off x="4710910" y="4610120"/>
            <a:ext cx="717373" cy="3761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101%</a:t>
            </a:r>
          </a:p>
        </p:txBody>
      </p:sp>
      <p:sp>
        <p:nvSpPr>
          <p:cNvPr id="32" name="Oval 31">
            <a:extLst>
              <a:ext uri="{FF2B5EF4-FFF2-40B4-BE49-F238E27FC236}">
                <a16:creationId xmlns:a16="http://schemas.microsoft.com/office/drawing/2014/main" id="{791AE104-A960-7AF7-E237-1E47D3D9E364}"/>
              </a:ext>
            </a:extLst>
          </p:cNvPr>
          <p:cNvSpPr/>
          <p:nvPr/>
        </p:nvSpPr>
        <p:spPr>
          <a:xfrm>
            <a:off x="2022755" y="5757765"/>
            <a:ext cx="717373" cy="3761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168%</a:t>
            </a:r>
          </a:p>
        </p:txBody>
      </p:sp>
      <p:sp>
        <p:nvSpPr>
          <p:cNvPr id="33" name="Oval 32">
            <a:extLst>
              <a:ext uri="{FF2B5EF4-FFF2-40B4-BE49-F238E27FC236}">
                <a16:creationId xmlns:a16="http://schemas.microsoft.com/office/drawing/2014/main" id="{AF2EC300-1C49-03C3-0A69-91BB8785CA59}"/>
              </a:ext>
            </a:extLst>
          </p:cNvPr>
          <p:cNvSpPr/>
          <p:nvPr/>
        </p:nvSpPr>
        <p:spPr>
          <a:xfrm>
            <a:off x="3103678" y="5786539"/>
            <a:ext cx="717373" cy="3761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136%</a:t>
            </a:r>
          </a:p>
        </p:txBody>
      </p:sp>
      <p:sp>
        <p:nvSpPr>
          <p:cNvPr id="34" name="Oval 33">
            <a:extLst>
              <a:ext uri="{FF2B5EF4-FFF2-40B4-BE49-F238E27FC236}">
                <a16:creationId xmlns:a16="http://schemas.microsoft.com/office/drawing/2014/main" id="{98FA8E37-E69E-1962-375C-912224979D81}"/>
              </a:ext>
            </a:extLst>
          </p:cNvPr>
          <p:cNvSpPr/>
          <p:nvPr/>
        </p:nvSpPr>
        <p:spPr>
          <a:xfrm>
            <a:off x="4092620" y="5864821"/>
            <a:ext cx="717373" cy="3761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112%</a:t>
            </a:r>
          </a:p>
        </p:txBody>
      </p:sp>
      <p:sp>
        <p:nvSpPr>
          <p:cNvPr id="35" name="Oval 34">
            <a:extLst>
              <a:ext uri="{FF2B5EF4-FFF2-40B4-BE49-F238E27FC236}">
                <a16:creationId xmlns:a16="http://schemas.microsoft.com/office/drawing/2014/main" id="{496B2047-2AC6-A41C-ABD1-2B9BC04AA258}"/>
              </a:ext>
            </a:extLst>
          </p:cNvPr>
          <p:cNvSpPr/>
          <p:nvPr/>
        </p:nvSpPr>
        <p:spPr>
          <a:xfrm>
            <a:off x="5032066" y="5875792"/>
            <a:ext cx="717373" cy="3761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98" dirty="0"/>
              <a:t>119%</a:t>
            </a:r>
          </a:p>
        </p:txBody>
      </p:sp>
      <p:pic>
        <p:nvPicPr>
          <p:cNvPr id="36" name="Picture 35" descr="A picture containing text, businesscard&#10;&#10;Description automatically generated">
            <a:extLst>
              <a:ext uri="{FF2B5EF4-FFF2-40B4-BE49-F238E27FC236}">
                <a16:creationId xmlns:a16="http://schemas.microsoft.com/office/drawing/2014/main" id="{8EB4F010-D240-0B1B-B08C-4CF1B4FA1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0971" y="221476"/>
            <a:ext cx="1092200" cy="1092200"/>
          </a:xfrm>
          <a:prstGeom prst="rect">
            <a:avLst/>
          </a:prstGeom>
        </p:spPr>
      </p:pic>
    </p:spTree>
    <p:extLst>
      <p:ext uri="{BB962C8B-B14F-4D97-AF65-F5344CB8AC3E}">
        <p14:creationId xmlns:p14="http://schemas.microsoft.com/office/powerpoint/2010/main" val="124737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E80D5F-4626-8850-EE61-ED58EB99A25E}"/>
              </a:ext>
            </a:extLst>
          </p:cNvPr>
          <p:cNvSpPr txBox="1">
            <a:spLocks/>
          </p:cNvSpPr>
          <p:nvPr/>
        </p:nvSpPr>
        <p:spPr>
          <a:xfrm>
            <a:off x="1431389" y="2242572"/>
            <a:ext cx="9303823" cy="2607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480">
              <a:lnSpc>
                <a:spcPct val="150000"/>
              </a:lnSpc>
              <a:spcBef>
                <a:spcPts val="0"/>
              </a:spcBef>
              <a:defRPr/>
            </a:pPr>
            <a:r>
              <a:rPr lang="en-US" sz="3393" b="1" dirty="0">
                <a:solidFill>
                  <a:srgbClr val="2E6288"/>
                </a:solidFill>
                <a:latin typeface="+mn-lt"/>
              </a:rPr>
              <a:t>IMPACT ASSESSMENT UNDERTAKEN ON: </a:t>
            </a:r>
          </a:p>
          <a:p>
            <a:pPr algn="ctr" defTabSz="912480">
              <a:lnSpc>
                <a:spcPct val="107000"/>
              </a:lnSpc>
              <a:spcBef>
                <a:spcPts val="0"/>
              </a:spcBef>
              <a:spcAft>
                <a:spcPts val="798"/>
              </a:spcAft>
              <a:tabLst>
                <a:tab pos="228120" algn="l"/>
              </a:tabLst>
              <a:defRPr/>
            </a:pPr>
            <a:r>
              <a:rPr lang="en-US" sz="1397" dirty="0">
                <a:solidFill>
                  <a:srgbClr val="ACBF79"/>
                </a:solidFill>
                <a:latin typeface="Calibri" panose="020F0502020204030204"/>
                <a:ea typeface="+mn-ea"/>
                <a:cs typeface="+mn-cs"/>
              </a:rPr>
              <a:t>The impact of the SETA programmes and projects, including tracer studies</a:t>
            </a:r>
            <a:endParaRPr lang="en-GB" sz="3592" dirty="0">
              <a:solidFill>
                <a:srgbClr val="ACBF79"/>
              </a:solidFill>
              <a:latin typeface="Franklin Gothic Demi" panose="020B0703020102020204" pitchFamily="34" charset="0"/>
            </a:endParaRPr>
          </a:p>
        </p:txBody>
      </p:sp>
      <p:pic>
        <p:nvPicPr>
          <p:cNvPr id="5" name="Picture 4">
            <a:extLst>
              <a:ext uri="{FF2B5EF4-FFF2-40B4-BE49-F238E27FC236}">
                <a16:creationId xmlns:a16="http://schemas.microsoft.com/office/drawing/2014/main" id="{46A80E9B-4BBF-D357-F954-B3475C51D06E}"/>
              </a:ext>
            </a:extLst>
          </p:cNvPr>
          <p:cNvPicPr>
            <a:picLocks noChangeAspect="1"/>
          </p:cNvPicPr>
          <p:nvPr/>
        </p:nvPicPr>
        <p:blipFill>
          <a:blip r:embed="rId2"/>
          <a:stretch>
            <a:fillRect/>
          </a:stretch>
        </p:blipFill>
        <p:spPr>
          <a:xfrm>
            <a:off x="2298696" y="3289322"/>
            <a:ext cx="7788337" cy="514082"/>
          </a:xfrm>
          <a:prstGeom prst="rect">
            <a:avLst/>
          </a:prstGeom>
        </p:spPr>
      </p:pic>
      <p:pic>
        <p:nvPicPr>
          <p:cNvPr id="6" name="Picture 5">
            <a:extLst>
              <a:ext uri="{FF2B5EF4-FFF2-40B4-BE49-F238E27FC236}">
                <a16:creationId xmlns:a16="http://schemas.microsoft.com/office/drawing/2014/main" id="{6E6AF7AD-3E49-D087-76F0-20D2EB39AA99}"/>
              </a:ext>
            </a:extLst>
          </p:cNvPr>
          <p:cNvPicPr>
            <a:picLocks noChangeAspect="1"/>
          </p:cNvPicPr>
          <p:nvPr/>
        </p:nvPicPr>
        <p:blipFill>
          <a:blip r:embed="rId3"/>
          <a:stretch>
            <a:fillRect/>
          </a:stretch>
        </p:blipFill>
        <p:spPr>
          <a:xfrm>
            <a:off x="169583" y="4555804"/>
            <a:ext cx="3110194" cy="2197699"/>
          </a:xfrm>
          <a:prstGeom prst="rect">
            <a:avLst/>
          </a:prstGeom>
        </p:spPr>
      </p:pic>
      <p:pic>
        <p:nvPicPr>
          <p:cNvPr id="2" name="Picture 1" descr="A picture containing text, businesscard&#10;&#10;Description automatically generated">
            <a:extLst>
              <a:ext uri="{FF2B5EF4-FFF2-40B4-BE49-F238E27FC236}">
                <a16:creationId xmlns:a16="http://schemas.microsoft.com/office/drawing/2014/main" id="{58884D24-97D0-DFB0-B4B8-597299B12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Tree>
    <p:extLst>
      <p:ext uri="{BB962C8B-B14F-4D97-AF65-F5344CB8AC3E}">
        <p14:creationId xmlns:p14="http://schemas.microsoft.com/office/powerpoint/2010/main" val="32759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046E387A-44A8-D848-B803-E288984C9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itle 1">
            <a:extLst>
              <a:ext uri="{FF2B5EF4-FFF2-40B4-BE49-F238E27FC236}">
                <a16:creationId xmlns:a16="http://schemas.microsoft.com/office/drawing/2014/main" id="{C65D9BF2-C2A2-B522-9A39-12933611342D}"/>
              </a:ext>
            </a:extLst>
          </p:cNvPr>
          <p:cNvSpPr txBox="1">
            <a:spLocks/>
          </p:cNvSpPr>
          <p:nvPr/>
        </p:nvSpPr>
        <p:spPr>
          <a:xfrm>
            <a:off x="680861" y="309817"/>
            <a:ext cx="10804878" cy="1087009"/>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2E6288"/>
                </a:solidFill>
                <a:latin typeface="+mn-lt"/>
                <a:ea typeface="+mj-ea"/>
                <a:cs typeface="+mj-cs"/>
              </a:defRPr>
            </a:lvl1pPr>
          </a:lstStyle>
          <a:p>
            <a:pPr algn="ctr"/>
            <a:r>
              <a:rPr lang="en-GB" sz="3393" dirty="0"/>
              <a:t>UNEMPLOYED LEARNERS IN WBL PROGRAMS </a:t>
            </a:r>
          </a:p>
          <a:p>
            <a:pPr algn="ctr"/>
            <a:r>
              <a:rPr lang="en-GB" sz="3393" dirty="0"/>
              <a:t>REGISTERED -  2019/20</a:t>
            </a:r>
          </a:p>
        </p:txBody>
      </p:sp>
      <p:pic>
        <p:nvPicPr>
          <p:cNvPr id="4" name="Picture 3">
            <a:extLst>
              <a:ext uri="{FF2B5EF4-FFF2-40B4-BE49-F238E27FC236}">
                <a16:creationId xmlns:a16="http://schemas.microsoft.com/office/drawing/2014/main" id="{ED3324C5-294B-E35A-9805-B6AEF305E7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9300" y="1956425"/>
            <a:ext cx="5095790" cy="4656418"/>
          </a:xfrm>
          <a:prstGeom prst="rect">
            <a:avLst/>
          </a:prstGeom>
        </p:spPr>
      </p:pic>
      <p:sp>
        <p:nvSpPr>
          <p:cNvPr id="5" name="Title 1">
            <a:extLst>
              <a:ext uri="{FF2B5EF4-FFF2-40B4-BE49-F238E27FC236}">
                <a16:creationId xmlns:a16="http://schemas.microsoft.com/office/drawing/2014/main" id="{94F062CF-F149-9CC9-A696-CF54AD303301}"/>
              </a:ext>
            </a:extLst>
          </p:cNvPr>
          <p:cNvSpPr txBox="1">
            <a:spLocks/>
          </p:cNvSpPr>
          <p:nvPr/>
        </p:nvSpPr>
        <p:spPr>
          <a:xfrm>
            <a:off x="6769100" y="2711930"/>
            <a:ext cx="3719539" cy="2616990"/>
          </a:xfrm>
          <a:prstGeom prst="rect">
            <a:avLst/>
          </a:prstGeom>
        </p:spPr>
        <p:txBody>
          <a:bodyPr>
            <a:no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spcBef>
                <a:spcPts val="998"/>
              </a:spcBef>
            </a:pPr>
            <a:br>
              <a:rPr lang="en-US" sz="1597" b="1" dirty="0">
                <a:solidFill>
                  <a:schemeClr val="accent5"/>
                </a:solidFill>
                <a:latin typeface="+mn-lt"/>
                <a:ea typeface="+mn-ea"/>
                <a:cs typeface="+mn-cs"/>
              </a:rPr>
            </a:br>
            <a:br>
              <a:rPr lang="en-US" sz="1597" b="1" dirty="0">
                <a:solidFill>
                  <a:schemeClr val="accent5"/>
                </a:solidFill>
                <a:latin typeface="+mn-lt"/>
                <a:ea typeface="+mn-ea"/>
                <a:cs typeface="+mn-cs"/>
              </a:rPr>
            </a:br>
            <a:r>
              <a:rPr lang="en-US" sz="1597" b="1" dirty="0">
                <a:solidFill>
                  <a:schemeClr val="accent5"/>
                </a:solidFill>
                <a:latin typeface="+mn-lt"/>
                <a:ea typeface="+mn-ea"/>
                <a:cs typeface="+mn-cs"/>
              </a:rPr>
              <a:t>Learners are formally registered in all 21 SETAs covering a large range of occupations</a:t>
            </a:r>
            <a:br>
              <a:rPr lang="en-US" sz="1597" b="1" dirty="0">
                <a:solidFill>
                  <a:schemeClr val="accent5"/>
                </a:solidFill>
                <a:latin typeface="+mn-lt"/>
                <a:ea typeface="+mn-ea"/>
                <a:cs typeface="+mn-cs"/>
              </a:rPr>
            </a:br>
            <a:br>
              <a:rPr lang="en-US" sz="1597" b="1" dirty="0">
                <a:solidFill>
                  <a:schemeClr val="accent5"/>
                </a:solidFill>
                <a:latin typeface="+mn-lt"/>
                <a:ea typeface="+mn-ea"/>
                <a:cs typeface="+mn-cs"/>
              </a:rPr>
            </a:br>
            <a:r>
              <a:rPr lang="en-US" sz="1597" b="1" dirty="0">
                <a:solidFill>
                  <a:schemeClr val="accent5"/>
                </a:solidFill>
                <a:latin typeface="+mn-lt"/>
                <a:ea typeface="+mn-ea"/>
                <a:cs typeface="+mn-cs"/>
              </a:rPr>
              <a:t>Reference: World Bank / DHET Research Study (2022)</a:t>
            </a:r>
          </a:p>
        </p:txBody>
      </p:sp>
      <p:sp>
        <p:nvSpPr>
          <p:cNvPr id="6" name="TextBox 5">
            <a:extLst>
              <a:ext uri="{FF2B5EF4-FFF2-40B4-BE49-F238E27FC236}">
                <a16:creationId xmlns:a16="http://schemas.microsoft.com/office/drawing/2014/main" id="{7A6CBF36-4C02-52C5-F0D2-8832CD208613}"/>
              </a:ext>
            </a:extLst>
          </p:cNvPr>
          <p:cNvSpPr txBox="1"/>
          <p:nvPr/>
        </p:nvSpPr>
        <p:spPr>
          <a:xfrm>
            <a:off x="2536688" y="1311441"/>
            <a:ext cx="7093223" cy="644984"/>
          </a:xfrm>
          <a:prstGeom prst="rect">
            <a:avLst/>
          </a:prstGeom>
          <a:noFill/>
        </p:spPr>
        <p:txBody>
          <a:bodyPr wrap="square">
            <a:spAutoFit/>
          </a:bodyPr>
          <a:lstStyle/>
          <a:p>
            <a:pPr algn="ctr"/>
            <a:r>
              <a:rPr lang="en-US" sz="1796" b="1" dirty="0">
                <a:solidFill>
                  <a:srgbClr val="9DB387"/>
                </a:solidFill>
              </a:rPr>
              <a:t>ENGAGEMENT OF MICRO AND SMALL ENTERPRISES IN WORKPLACE-BASED LEARNING IN SOUTH AFRICA</a:t>
            </a:r>
            <a:endParaRPr lang="en-GB" sz="1796" dirty="0">
              <a:solidFill>
                <a:srgbClr val="9DB387"/>
              </a:solidFill>
            </a:endParaRPr>
          </a:p>
        </p:txBody>
      </p:sp>
    </p:spTree>
    <p:extLst>
      <p:ext uri="{BB962C8B-B14F-4D97-AF65-F5344CB8AC3E}">
        <p14:creationId xmlns:p14="http://schemas.microsoft.com/office/powerpoint/2010/main" val="1967862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TotalTime>
  <Words>587</Words>
  <Application>Microsoft Office PowerPoint</Application>
  <PresentationFormat>Custom</PresentationFormat>
  <Paragraphs>104</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Avant Garde</vt:lpstr>
      <vt:lpstr>Calibri</vt:lpstr>
      <vt:lpstr>Franklin Gothic Demi</vt:lpstr>
      <vt:lpstr>Helvetica Neue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SETA HR Strategy.indd</dc:title>
  <dc:creator>Rich Mkhondo</dc:creator>
  <cp:lastModifiedBy>Thulisile Ngubane</cp:lastModifiedBy>
  <cp:revision>10</cp:revision>
  <dcterms:created xsi:type="dcterms:W3CDTF">2022-09-14T12:33:50Z</dcterms:created>
  <dcterms:modified xsi:type="dcterms:W3CDTF">2023-01-23T12:17:33Z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2022-09-14T00:00:00Z</vt:filetime>
  </property>
  <property fmtid="{D5CDD505-2E9C-101B-9397-08002B2CF9AE}" pid="3" name="Creator">
    <vt:lpwstr>Adobe InDesign 15.1 (Macintosh)</vt:lpwstr>
  </property>
  <property fmtid="{D5CDD505-2E9C-101B-9397-08002B2CF9AE}" pid="4" name="LastSaved">
    <vt:filetime>2022-09-14T00:00:00Z</vt:filetime>
  </property>
</Properties>
</file>